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90231" r:id="rId5"/>
    <p:sldMasterId id="2147490312" r:id="rId6"/>
  </p:sldMasterIdLst>
  <p:notesMasterIdLst>
    <p:notesMasterId r:id="rId77"/>
  </p:notesMasterIdLst>
  <p:handoutMasterIdLst>
    <p:handoutMasterId r:id="rId78"/>
  </p:handoutMasterIdLst>
  <p:sldIdLst>
    <p:sldId id="865" r:id="rId7"/>
    <p:sldId id="1108" r:id="rId8"/>
    <p:sldId id="1084" r:id="rId9"/>
    <p:sldId id="1092" r:id="rId10"/>
    <p:sldId id="1106" r:id="rId11"/>
    <p:sldId id="1107" r:id="rId12"/>
    <p:sldId id="1045" r:id="rId13"/>
    <p:sldId id="1043" r:id="rId14"/>
    <p:sldId id="1076" r:id="rId15"/>
    <p:sldId id="1044" r:id="rId16"/>
    <p:sldId id="1046" r:id="rId17"/>
    <p:sldId id="1060" r:id="rId18"/>
    <p:sldId id="1052" r:id="rId19"/>
    <p:sldId id="1054" r:id="rId20"/>
    <p:sldId id="1047" r:id="rId21"/>
    <p:sldId id="1042" r:id="rId22"/>
    <p:sldId id="1051" r:id="rId23"/>
    <p:sldId id="1056" r:id="rId24"/>
    <p:sldId id="1057" r:id="rId25"/>
    <p:sldId id="1050" r:id="rId26"/>
    <p:sldId id="1061" r:id="rId27"/>
    <p:sldId id="1058" r:id="rId28"/>
    <p:sldId id="1059" r:id="rId29"/>
    <p:sldId id="1062" r:id="rId30"/>
    <p:sldId id="1063" r:id="rId31"/>
    <p:sldId id="1064" r:id="rId32"/>
    <p:sldId id="1065" r:id="rId33"/>
    <p:sldId id="1066" r:id="rId34"/>
    <p:sldId id="1067" r:id="rId35"/>
    <p:sldId id="1068" r:id="rId36"/>
    <p:sldId id="1069" r:id="rId37"/>
    <p:sldId id="1070" r:id="rId38"/>
    <p:sldId id="1071" r:id="rId39"/>
    <p:sldId id="1072" r:id="rId40"/>
    <p:sldId id="1077" r:id="rId41"/>
    <p:sldId id="1093" r:id="rId42"/>
    <p:sldId id="1074" r:id="rId43"/>
    <p:sldId id="1078" r:id="rId44"/>
    <p:sldId id="1073" r:id="rId45"/>
    <p:sldId id="1079" r:id="rId46"/>
    <p:sldId id="1105" r:id="rId47"/>
    <p:sldId id="1087" r:id="rId48"/>
    <p:sldId id="1080" r:id="rId49"/>
    <p:sldId id="1081" r:id="rId50"/>
    <p:sldId id="1085" r:id="rId51"/>
    <p:sldId id="1086" r:id="rId52"/>
    <p:sldId id="1055" r:id="rId53"/>
    <p:sldId id="1088" r:id="rId54"/>
    <p:sldId id="1082" r:id="rId55"/>
    <p:sldId id="1089" r:id="rId56"/>
    <p:sldId id="1098" r:id="rId57"/>
    <p:sldId id="1090" r:id="rId58"/>
    <p:sldId id="1091" r:id="rId59"/>
    <p:sldId id="1094" r:id="rId60"/>
    <p:sldId id="1095" r:id="rId61"/>
    <p:sldId id="1096" r:id="rId62"/>
    <p:sldId id="1109" r:id="rId63"/>
    <p:sldId id="1097" r:id="rId64"/>
    <p:sldId id="1102" r:id="rId65"/>
    <p:sldId id="1099" r:id="rId66"/>
    <p:sldId id="1100" r:id="rId67"/>
    <p:sldId id="1101" r:id="rId68"/>
    <p:sldId id="1113" r:id="rId69"/>
    <p:sldId id="1103" r:id="rId70"/>
    <p:sldId id="1104" r:id="rId71"/>
    <p:sldId id="1110" r:id="rId72"/>
    <p:sldId id="1114" r:id="rId73"/>
    <p:sldId id="1111" r:id="rId74"/>
    <p:sldId id="1112" r:id="rId75"/>
    <p:sldId id="998" r:id="rId76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ABC32"/>
    <a:srgbClr val="007CD1"/>
    <a:srgbClr val="62E700"/>
    <a:srgbClr val="001B50"/>
    <a:srgbClr val="FF9900"/>
    <a:srgbClr val="009999"/>
    <a:srgbClr val="FF3300"/>
    <a:srgbClr val="FEF1CC"/>
    <a:srgbClr val="02FC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771" autoAdjust="0"/>
  </p:normalViewPr>
  <p:slideViewPr>
    <p:cSldViewPr>
      <p:cViewPr varScale="1">
        <p:scale>
          <a:sx n="87" d="100"/>
          <a:sy n="87" d="100"/>
        </p:scale>
        <p:origin x="14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E516853-3E98-4776-A0B5-18B152FCE4C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2254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7A9A371-72B6-462E-9936-769CBF73DFEA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4105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D4D1A9-3D09-43D5-9D1F-E9A99974102B}" type="datetime1">
              <a:rPr lang="en-GB" altLang="en-US" smtClean="0">
                <a:solidFill>
                  <a:prstClr val="black"/>
                </a:solidFill>
              </a:rPr>
              <a:pPr>
                <a:defRPr/>
              </a:pPr>
              <a:t>17/08/2017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en-US">
                <a:solidFill>
                  <a:prstClr val="black"/>
                </a:solidFill>
              </a:rPr>
              <a:t>General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13FE99-AC37-4ECC-8CF4-8CFDE96DBCBC}" type="slidenum">
              <a:rPr lang="en-GB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33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422650"/>
            <a:ext cx="9180513" cy="346075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rgbClr val="C0C1B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77788" y="536575"/>
            <a:ext cx="9291638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276" y="5013176"/>
            <a:ext cx="8568952" cy="893474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422758"/>
            <a:ext cx="8496944" cy="1662426"/>
          </a:xfrm>
        </p:spPr>
        <p:txBody>
          <a:bodyPr>
            <a:noAutofit/>
          </a:bodyPr>
          <a:lstStyle>
            <a:lvl1pPr>
              <a:defRPr sz="3600" b="0" cap="all" baseline="0">
                <a:solidFill>
                  <a:srgbClr val="0038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530975"/>
            <a:ext cx="2133600" cy="365125"/>
          </a:xfrm>
        </p:spPr>
        <p:txBody>
          <a:bodyPr/>
          <a:lstStyle>
            <a:lvl1pPr>
              <a:defRPr b="1">
                <a:solidFill>
                  <a:srgbClr val="00386C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4C5CE437-0C7E-4824-A871-8EAFE5EDC22D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875" y="6548438"/>
            <a:ext cx="4032250" cy="301625"/>
          </a:xfrm>
        </p:spPr>
        <p:txBody>
          <a:bodyPr anchor="b"/>
          <a:lstStyle>
            <a:lvl1pPr>
              <a:defRPr b="1">
                <a:solidFill>
                  <a:srgbClr val="00386C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2"/>
          </p:nvPr>
        </p:nvSpPr>
        <p:spPr>
          <a:xfrm>
            <a:off x="6577013" y="6553200"/>
            <a:ext cx="2133600" cy="304800"/>
          </a:xfrm>
        </p:spPr>
        <p:txBody>
          <a:bodyPr anchor="b"/>
          <a:lstStyle>
            <a:lvl1pPr>
              <a:defRPr b="1">
                <a:solidFill>
                  <a:srgbClr val="00386C"/>
                </a:solidFill>
              </a:defRPr>
            </a:lvl1pPr>
          </a:lstStyle>
          <a:p>
            <a:pPr>
              <a:defRPr/>
            </a:pPr>
            <a:fld id="{5BECE7FC-29DD-42AE-ADE1-C7C34432309E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71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58975"/>
            <a:ext cx="7772400" cy="1470025"/>
          </a:xfrm>
        </p:spPr>
        <p:txBody>
          <a:bodyPr lIns="432000" anchor="b"/>
          <a:lstStyle>
            <a:lvl1pPr>
              <a:defRPr sz="40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9144000" cy="900113"/>
          </a:xfrm>
          <a:solidFill>
            <a:srgbClr val="002A54"/>
          </a:solidFill>
        </p:spPr>
        <p:txBody>
          <a:bodyPr lIns="432000" anchor="ctr"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38958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991716-FE8A-4B01-B493-C60EF06D1ADD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77574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89C5F-6138-43FD-BFD7-42E5BA7121B9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24597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14488"/>
            <a:ext cx="4038600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14488"/>
            <a:ext cx="4038600" cy="4503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434BB-5CF8-4766-A11F-04CFC00708D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96683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E558B-A478-4BDE-A9BB-779AC3586D1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89290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AC67D-C4A5-407C-8198-C54F57E9D478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71192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5D4FF-06DB-4EB7-BC5A-7C447E5509BD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2041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073A9-7224-4C98-9E54-70242BF74173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9975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A589C-24E0-4FF5-B4E1-E002379CD9C5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81885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74136-7753-4AAF-BC25-056CC382B782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6973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92150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576064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44617"/>
          </a:xfrm>
        </p:spPr>
        <p:txBody>
          <a:bodyPr/>
          <a:lstStyle>
            <a:lvl1pPr>
              <a:defRPr sz="2800">
                <a:solidFill>
                  <a:srgbClr val="00386C"/>
                </a:solidFill>
              </a:defRPr>
            </a:lvl1pPr>
            <a:lvl2pPr>
              <a:defRPr>
                <a:solidFill>
                  <a:srgbClr val="00386C"/>
                </a:solidFill>
              </a:defRPr>
            </a:lvl2pPr>
            <a:lvl3pPr>
              <a:defRPr>
                <a:solidFill>
                  <a:srgbClr val="00386C"/>
                </a:solidFill>
              </a:defRPr>
            </a:lvl3pPr>
            <a:lvl4pPr>
              <a:defRPr>
                <a:solidFill>
                  <a:srgbClr val="00386C"/>
                </a:solidFill>
              </a:defRPr>
            </a:lvl4pPr>
            <a:lvl5pPr>
              <a:defRPr>
                <a:solidFill>
                  <a:srgbClr val="00386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577013" y="6500813"/>
            <a:ext cx="2133600" cy="365125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B8FA08B6-2177-44AB-A6B5-D77FA488C071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763"/>
            <a:ext cx="2895600" cy="365125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B44A1687-5756-4427-8388-47D3499A66D3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86419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77838"/>
            <a:ext cx="2057400" cy="56403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77838"/>
            <a:ext cx="6019800" cy="5640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General Presentation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CCB3B-7F04-45E7-A5E0-9495479BA194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1028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92150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289451"/>
          </a:xfrm>
        </p:spPr>
        <p:txBody>
          <a:bodyPr/>
          <a:lstStyle>
            <a:lvl1pPr>
              <a:defRPr sz="2800">
                <a:solidFill>
                  <a:srgbClr val="00386C"/>
                </a:solidFill>
              </a:defRPr>
            </a:lvl1pPr>
            <a:lvl2pPr>
              <a:defRPr sz="2400">
                <a:solidFill>
                  <a:srgbClr val="00386C"/>
                </a:solidFill>
              </a:defRPr>
            </a:lvl2pPr>
            <a:lvl3pPr>
              <a:defRPr sz="2000">
                <a:solidFill>
                  <a:srgbClr val="00386C"/>
                </a:solidFill>
              </a:defRPr>
            </a:lvl3pPr>
            <a:lvl4pPr>
              <a:defRPr sz="1800">
                <a:solidFill>
                  <a:srgbClr val="00386C"/>
                </a:solidFill>
              </a:defRPr>
            </a:lvl4pPr>
            <a:lvl5pPr>
              <a:defRPr sz="1800">
                <a:solidFill>
                  <a:srgbClr val="00386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289451"/>
          </a:xfrm>
        </p:spPr>
        <p:txBody>
          <a:bodyPr/>
          <a:lstStyle>
            <a:lvl1pPr>
              <a:defRPr sz="2800">
                <a:solidFill>
                  <a:srgbClr val="00386C"/>
                </a:solidFill>
              </a:defRPr>
            </a:lvl1pPr>
            <a:lvl2pPr>
              <a:defRPr sz="2400">
                <a:solidFill>
                  <a:srgbClr val="00386C"/>
                </a:solidFill>
              </a:defRPr>
            </a:lvl2pPr>
            <a:lvl3pPr>
              <a:defRPr sz="2000">
                <a:solidFill>
                  <a:srgbClr val="00386C"/>
                </a:solidFill>
              </a:defRPr>
            </a:lvl3pPr>
            <a:lvl4pPr>
              <a:defRPr sz="1800">
                <a:solidFill>
                  <a:srgbClr val="00386C"/>
                </a:solidFill>
              </a:defRPr>
            </a:lvl4pPr>
            <a:lvl5pPr>
              <a:defRPr sz="1800">
                <a:solidFill>
                  <a:srgbClr val="00386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50410"/>
            <a:ext cx="8229600" cy="6435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7381E8A-C57E-4366-A31B-18A1722F445E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9275F4BF-5AAF-4411-997D-2B1D0E71ECA7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302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88640"/>
            <a:ext cx="4040188" cy="720080"/>
          </a:xfrm>
          <a:solidFill>
            <a:srgbClr val="C0C1BF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80728"/>
            <a:ext cx="4063042" cy="5400600"/>
          </a:xfrm>
        </p:spPr>
        <p:txBody>
          <a:bodyPr/>
          <a:lstStyle>
            <a:lvl1pPr>
              <a:defRPr sz="2400">
                <a:solidFill>
                  <a:srgbClr val="00386C"/>
                </a:solidFill>
              </a:defRPr>
            </a:lvl1pPr>
            <a:lvl2pPr>
              <a:defRPr sz="2000">
                <a:solidFill>
                  <a:srgbClr val="00386C"/>
                </a:solidFill>
              </a:defRPr>
            </a:lvl2pPr>
            <a:lvl3pPr>
              <a:defRPr sz="1800">
                <a:solidFill>
                  <a:srgbClr val="00386C"/>
                </a:solidFill>
              </a:defRPr>
            </a:lvl3pPr>
            <a:lvl4pPr>
              <a:defRPr sz="1600">
                <a:solidFill>
                  <a:srgbClr val="00386C"/>
                </a:solidFill>
              </a:defRPr>
            </a:lvl4pPr>
            <a:lvl5pPr>
              <a:defRPr sz="1600">
                <a:solidFill>
                  <a:srgbClr val="00386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88640"/>
            <a:ext cx="4041775" cy="720080"/>
          </a:xfrm>
          <a:solidFill>
            <a:srgbClr val="C0C1BF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980728"/>
            <a:ext cx="4041775" cy="5400600"/>
          </a:xfrm>
        </p:spPr>
        <p:txBody>
          <a:bodyPr/>
          <a:lstStyle>
            <a:lvl1pPr>
              <a:defRPr sz="2400">
                <a:solidFill>
                  <a:srgbClr val="00386C"/>
                </a:solidFill>
              </a:defRPr>
            </a:lvl1pPr>
            <a:lvl2pPr>
              <a:defRPr sz="2000">
                <a:solidFill>
                  <a:srgbClr val="00386C"/>
                </a:solidFill>
              </a:defRPr>
            </a:lvl2pPr>
            <a:lvl3pPr>
              <a:defRPr sz="1800">
                <a:solidFill>
                  <a:srgbClr val="00386C"/>
                </a:solidFill>
              </a:defRPr>
            </a:lvl3pPr>
            <a:lvl4pPr>
              <a:defRPr sz="1600">
                <a:solidFill>
                  <a:srgbClr val="00386C"/>
                </a:solidFill>
              </a:defRPr>
            </a:lvl4pPr>
            <a:lvl5pPr>
              <a:defRPr sz="1600">
                <a:solidFill>
                  <a:srgbClr val="00386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FA91B93-84CF-42D3-AE53-55F11072ADCC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306ED438-0F87-4A96-B869-B84FF2562757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910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BB5CA3B-EB86-4483-B813-99FEDE57EC04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5F6D869B-600C-4646-9FC9-1BC82FCDEEE8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5957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EB528AE-58E1-4C56-8A39-2A04B921E597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BF2CE8DD-5ED4-4D47-8F95-B932B72E6FBB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300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8700"/>
            <a:ext cx="3008313" cy="856084"/>
          </a:xfrm>
          <a:solidFill>
            <a:srgbClr val="C0C1BF"/>
          </a:solidFill>
        </p:spPr>
        <p:txBody>
          <a:bodyPr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5400600"/>
          </a:xfrm>
        </p:spPr>
        <p:txBody>
          <a:bodyPr/>
          <a:lstStyle>
            <a:lvl1pPr>
              <a:defRPr sz="3200">
                <a:solidFill>
                  <a:srgbClr val="00386C"/>
                </a:solidFill>
              </a:defRPr>
            </a:lvl1pPr>
            <a:lvl2pPr>
              <a:defRPr sz="2800">
                <a:solidFill>
                  <a:srgbClr val="00386C"/>
                </a:solidFill>
              </a:defRPr>
            </a:lvl2pPr>
            <a:lvl3pPr>
              <a:defRPr sz="2400">
                <a:solidFill>
                  <a:srgbClr val="00386C"/>
                </a:solidFill>
              </a:defRPr>
            </a:lvl3pPr>
            <a:lvl4pPr>
              <a:defRPr sz="2000">
                <a:solidFill>
                  <a:srgbClr val="00386C"/>
                </a:solidFill>
              </a:defRPr>
            </a:lvl4pPr>
            <a:lvl5pPr>
              <a:defRPr sz="2000">
                <a:solidFill>
                  <a:srgbClr val="00386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6793"/>
            <a:ext cx="3008313" cy="446449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DF8CFCA-AC97-4CEC-B4E1-BE3A27D92C85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EAE0C327-B676-4D49-B824-E5C98239A58F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82091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73216"/>
            <a:ext cx="5486400" cy="566738"/>
          </a:xfrm>
          <a:solidFill>
            <a:srgbClr val="C0C1BF"/>
          </a:solidFill>
        </p:spPr>
        <p:txBody>
          <a:bodyPr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49912"/>
            <a:ext cx="5486400" cy="3923304"/>
          </a:xfrm>
          <a:ln>
            <a:solidFill>
              <a:schemeClr val="accent1">
                <a:shade val="50000"/>
              </a:schemeClr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00386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36506"/>
            <a:ext cx="5486400" cy="588838"/>
          </a:xfrm>
        </p:spPr>
        <p:txBody>
          <a:bodyPr/>
          <a:lstStyle>
            <a:lvl1pPr marL="0" indent="0">
              <a:buNone/>
              <a:defRPr sz="1400">
                <a:solidFill>
                  <a:srgbClr val="00386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6543E17-17D2-4807-AAA4-DBFB02DE4621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Verdana" pitchFamily="34" charset="0"/>
              </a:defRPr>
            </a:lvl1pPr>
          </a:lstStyle>
          <a:p>
            <a:pPr>
              <a:defRPr/>
            </a:pPr>
            <a:fld id="{E2037EAC-9AEA-44C2-BB1E-27B6E2C9B28C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8234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0" y="0"/>
            <a:ext cx="9144000" cy="207963"/>
          </a:xfrm>
          <a:prstGeom prst="rect">
            <a:avLst/>
          </a:prstGeom>
          <a:solidFill>
            <a:srgbClr val="002A5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pic>
        <p:nvPicPr>
          <p:cNvPr id="9" name="Picture 16" descr="sesar-logo-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6376988"/>
            <a:ext cx="706437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586038" y="609600"/>
            <a:ext cx="5872162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390D9-2FB4-457F-88CA-98B786F383BE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03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7013" y="65198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C0C1B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2A3E82-3066-4423-AB3F-A242DBB6BAC0}" type="datetime1">
              <a:rPr lang="en-GB"/>
              <a:pPr>
                <a:defRPr/>
              </a:pPr>
              <a:t>17/08/2017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98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rgbClr val="C0C1B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5288" y="65182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C0C1BF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FF0947F-2BBE-4FE7-9E6C-8ADA4A6A69FA}" type="slidenum">
              <a:rPr lang="en-GB" altLang="en-US"/>
              <a:pPr>
                <a:defRPr/>
              </a:pPr>
              <a:t>‹Nr.›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295" r:id="rId1"/>
    <p:sldLayoutId id="2147490296" r:id="rId2"/>
    <p:sldLayoutId id="2147490297" r:id="rId3"/>
    <p:sldLayoutId id="2147490298" r:id="rId4"/>
    <p:sldLayoutId id="2147490299" r:id="rId5"/>
    <p:sldLayoutId id="2147490300" r:id="rId6"/>
    <p:sldLayoutId id="2147490301" r:id="rId7"/>
    <p:sldLayoutId id="2147490302" r:id="rId8"/>
    <p:sldLayoutId id="2147490303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Verdana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Verdana" panose="020B060403050404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Verdana" panose="020B060403050404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Verdana" panose="020B060403050404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Verdan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Verdan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Verdan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Verdan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Verdan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0" y="0"/>
            <a:ext cx="9144000" cy="207963"/>
          </a:xfrm>
          <a:prstGeom prst="rect">
            <a:avLst/>
          </a:prstGeom>
          <a:solidFill>
            <a:srgbClr val="002A5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4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0" y="6318250"/>
            <a:ext cx="9144000" cy="53975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4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77838"/>
            <a:ext cx="68389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14488"/>
            <a:ext cx="8229600" cy="45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1263" y="6572250"/>
            <a:ext cx="4171950" cy="269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808080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r>
              <a:rPr lang="en-US" altLang="en-US" b="0">
                <a:ea typeface="ＭＳ Ｐゴシック" pitchFamily="34" charset="-128"/>
              </a:rPr>
              <a:t>General Presentation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0075" y="6569075"/>
            <a:ext cx="476250" cy="269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808080"/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fld id="{F06C1FD2-E572-4A82-A1E6-EEC803715F45}" type="slidenum">
              <a:rPr lang="en-US" altLang="en-US" b="0">
                <a:ea typeface="ＭＳ Ｐゴシック" pitchFamily="34" charset="-128"/>
              </a:rPr>
              <a:pPr eaLnBrk="0" hangingPunct="0">
                <a:defRPr/>
              </a:pPr>
              <a:t>‹Nr.›</a:t>
            </a:fld>
            <a:endParaRPr lang="en-US" altLang="en-US" b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90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313" r:id="rId1"/>
    <p:sldLayoutId id="2147490314" r:id="rId2"/>
    <p:sldLayoutId id="2147490315" r:id="rId3"/>
    <p:sldLayoutId id="2147490316" r:id="rId4"/>
    <p:sldLayoutId id="2147490317" r:id="rId5"/>
    <p:sldLayoutId id="2147490318" r:id="rId6"/>
    <p:sldLayoutId id="2147490319" r:id="rId7"/>
    <p:sldLayoutId id="2147490320" r:id="rId8"/>
    <p:sldLayoutId id="2147490321" r:id="rId9"/>
    <p:sldLayoutId id="2147490322" r:id="rId10"/>
    <p:sldLayoutId id="2147490323" r:id="rId11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rgbClr val="3399CC"/>
        </a:buClr>
        <a:buSzPct val="13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rgbClr val="3399CC"/>
        </a:buClr>
        <a:buFont typeface="Arial" charset="0"/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lr>
          <a:srgbClr val="3399CC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lr>
          <a:srgbClr val="3399CC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3399CC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4a"/><Relationship Id="rId7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4a"/><Relationship Id="rId7" Type="http://schemas.openxmlformats.org/officeDocument/2006/relationships/image" Target="../media/image2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2"/>
            <a:ext cx="9144000" cy="685800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6632"/>
            <a:ext cx="9144000" cy="6624736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en-US" sz="2400" dirty="0">
                <a:solidFill>
                  <a:schemeClr val="tx1"/>
                </a:solidFill>
              </a:rPr>
              <a:t/>
            </a:r>
            <a:br>
              <a:rPr lang="en-GB" altLang="en-US" sz="2400" dirty="0">
                <a:solidFill>
                  <a:schemeClr val="tx1"/>
                </a:solidFill>
              </a:rPr>
            </a:br>
            <a:r>
              <a:rPr lang="en-GB" altLang="en-US" sz="2400" dirty="0" err="1">
                <a:solidFill>
                  <a:schemeClr val="tx1"/>
                </a:solidFill>
              </a:rPr>
              <a:t>Referat</a:t>
            </a:r>
            <a:r>
              <a:rPr lang="en-GB" altLang="en-US" sz="2400" dirty="0">
                <a:solidFill>
                  <a:schemeClr val="tx1"/>
                </a:solidFill>
              </a:rPr>
              <a:t> CW</a:t>
            </a:r>
            <a:br>
              <a:rPr lang="en-GB" altLang="en-US" sz="2400" dirty="0">
                <a:solidFill>
                  <a:schemeClr val="tx1"/>
                </a:solidFill>
              </a:rPr>
            </a:br>
            <a:r>
              <a:rPr lang="de-AT" altLang="en-US" sz="3600" dirty="0">
                <a:solidFill>
                  <a:srgbClr val="002060"/>
                </a:solidFill>
              </a:rPr>
              <a:t>CW-Schule Graz:</a:t>
            </a:r>
            <a:r>
              <a:rPr lang="de-AT" altLang="en-US" sz="2800" dirty="0">
                <a:solidFill>
                  <a:schemeClr val="tx1"/>
                </a:solidFill>
              </a:rPr>
              <a:t/>
            </a:r>
            <a:br>
              <a:rPr lang="de-AT" altLang="en-US" sz="2800" dirty="0">
                <a:solidFill>
                  <a:schemeClr val="tx1"/>
                </a:solidFill>
              </a:rPr>
            </a:br>
            <a:r>
              <a:rPr lang="de-AT" altLang="en-US" sz="2800" u="sng" dirty="0">
                <a:solidFill>
                  <a:schemeClr val="tx1"/>
                </a:solidFill>
              </a:rPr>
              <a:t>„</a:t>
            </a:r>
            <a:r>
              <a:rPr lang="de-AT" sz="2800" u="sng" dirty="0">
                <a:solidFill>
                  <a:srgbClr val="002060"/>
                </a:solidFill>
              </a:rPr>
              <a:t>Moderne Didaktik </a:t>
            </a:r>
            <a:r>
              <a:rPr lang="de-AT" sz="2800" u="sng" dirty="0" err="1">
                <a:solidFill>
                  <a:srgbClr val="002060"/>
                </a:solidFill>
              </a:rPr>
              <a:t>für´s</a:t>
            </a:r>
            <a:r>
              <a:rPr lang="de-AT" sz="2800" u="sng" dirty="0">
                <a:solidFill>
                  <a:srgbClr val="002060"/>
                </a:solidFill>
              </a:rPr>
              <a:t> Erlernen der Telegrafie“</a:t>
            </a:r>
            <a:br>
              <a:rPr lang="de-AT" sz="2800" u="sng" dirty="0">
                <a:solidFill>
                  <a:srgbClr val="002060"/>
                </a:solidFill>
              </a:rPr>
            </a:br>
            <a:r>
              <a:rPr lang="de-AT" sz="2800" u="sng" dirty="0">
                <a:solidFill>
                  <a:srgbClr val="002060"/>
                </a:solidFill>
              </a:rPr>
              <a:t/>
            </a:r>
            <a:br>
              <a:rPr lang="de-AT" sz="2800" u="sng" dirty="0">
                <a:solidFill>
                  <a:srgbClr val="002060"/>
                </a:solidFill>
              </a:rPr>
            </a:br>
            <a:r>
              <a:rPr lang="de-AT" sz="2400" u="sng" dirty="0">
                <a:solidFill>
                  <a:srgbClr val="002060"/>
                </a:solidFill>
              </a:rPr>
              <a:t>„Modern </a:t>
            </a:r>
            <a:r>
              <a:rPr lang="de-AT" sz="2400" u="sng" dirty="0" err="1" smtClean="0">
                <a:solidFill>
                  <a:srgbClr val="002060"/>
                </a:solidFill>
              </a:rPr>
              <a:t>Approaches</a:t>
            </a:r>
            <a:r>
              <a:rPr lang="de-AT" sz="2400" u="sng" dirty="0" smtClean="0">
                <a:solidFill>
                  <a:srgbClr val="002060"/>
                </a:solidFill>
              </a:rPr>
              <a:t> </a:t>
            </a:r>
            <a:r>
              <a:rPr lang="de-AT" sz="2400" u="sng" dirty="0" err="1" smtClean="0">
                <a:solidFill>
                  <a:srgbClr val="002060"/>
                </a:solidFill>
              </a:rPr>
              <a:t>to</a:t>
            </a:r>
            <a:r>
              <a:rPr lang="de-AT" sz="2400" u="sng" dirty="0" smtClean="0">
                <a:solidFill>
                  <a:srgbClr val="002060"/>
                </a:solidFill>
              </a:rPr>
              <a:t> Learning </a:t>
            </a:r>
            <a:r>
              <a:rPr lang="de-AT" sz="2400" u="sng" dirty="0">
                <a:solidFill>
                  <a:srgbClr val="002060"/>
                </a:solidFill>
              </a:rPr>
              <a:t>Morse Code“</a:t>
            </a:r>
            <a:br>
              <a:rPr lang="de-AT" sz="2400" u="sng" dirty="0">
                <a:solidFill>
                  <a:srgbClr val="002060"/>
                </a:solidFill>
              </a:rPr>
            </a:br>
            <a:r>
              <a:rPr lang="de-AT" sz="2800" dirty="0">
                <a:solidFill>
                  <a:srgbClr val="002060"/>
                </a:solidFill>
              </a:rPr>
              <a:t/>
            </a:r>
            <a:br>
              <a:rPr lang="de-AT" sz="28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000" dirty="0" err="1"/>
              <a:t>Vortrag</a:t>
            </a:r>
            <a:r>
              <a:rPr lang="en-GB" sz="2000" dirty="0"/>
              <a:t> </a:t>
            </a:r>
            <a:r>
              <a:rPr lang="en-GB" sz="2000" dirty="0" err="1"/>
              <a:t>HamRadio</a:t>
            </a:r>
            <a:r>
              <a:rPr lang="en-GB" sz="2000" dirty="0"/>
              <a:t> 2017, Friedrichshafen</a:t>
            </a:r>
            <a:br>
              <a:rPr lang="en-GB" sz="2000" dirty="0"/>
            </a:br>
            <a:r>
              <a:rPr lang="en-GB" sz="2000" dirty="0"/>
              <a:t>OE6RDD, VHSC 423, </a:t>
            </a:r>
            <a:r>
              <a:rPr lang="en-GB" sz="2000" dirty="0" err="1"/>
              <a:t>MMag</a:t>
            </a:r>
            <a:r>
              <a:rPr lang="en-GB" sz="2000" dirty="0"/>
              <a:t>. Gerhard Ranftl (Deutsch)</a:t>
            </a:r>
            <a:br>
              <a:rPr lang="en-GB" sz="2000" dirty="0"/>
            </a:br>
            <a:r>
              <a:rPr lang="en-GB" sz="2000" dirty="0"/>
              <a:t>OE6FEG/M0FEU, HSC 1954,  Matthew Pullan (</a:t>
            </a:r>
            <a:r>
              <a:rPr lang="en-GB" sz="2000" dirty="0" err="1"/>
              <a:t>Englisch</a:t>
            </a:r>
            <a:r>
              <a:rPr lang="en-GB" sz="2000" dirty="0"/>
              <a:t>)</a:t>
            </a:r>
            <a:endParaRPr lang="en-GB" altLang="en-US" sz="2000" dirty="0"/>
          </a:p>
        </p:txBody>
      </p:sp>
      <p:pic>
        <p:nvPicPr>
          <p:cNvPr id="2" name="cq_serenade_en">
            <a:hlinkClick r:id="" action="ppaction://media"/>
            <a:extLst>
              <a:ext uri="{FF2B5EF4-FFF2-40B4-BE49-F238E27FC236}">
                <a16:creationId xmlns="" xmlns:a16="http://schemas.microsoft.com/office/drawing/2014/main" id="{D0DA1D6E-D75A-4B82-851C-F2A04635D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088" y="1124744"/>
            <a:ext cx="609600" cy="609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B1BEAFBA-6425-49F0-AC98-9F57745E0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12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0C433AF-645E-4783-81B2-6B00E9B9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dirty="0"/>
              <a:t>Welche Morsetaste?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Which</a:t>
            </a:r>
            <a:r>
              <a:rPr lang="de-AT" dirty="0">
                <a:solidFill>
                  <a:schemeClr val="tx1"/>
                </a:solidFill>
              </a:rPr>
              <a:t> Morse Key?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93CB4754-4107-4E6B-82CC-B93A2409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="" xmlns:a16="http://schemas.microsoft.com/office/drawing/2014/main" id="{11500374-E287-4D09-B720-77D494A93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472608"/>
          </a:xfrm>
        </p:spPr>
        <p:txBody>
          <a:bodyPr/>
          <a:lstStyle/>
          <a:p>
            <a:r>
              <a:rPr lang="de-AT" sz="2000" b="1" dirty="0"/>
              <a:t>Klopftaste/ </a:t>
            </a:r>
            <a:r>
              <a:rPr lang="de-AT" sz="2000" dirty="0"/>
              <a:t>Straight Key</a:t>
            </a:r>
          </a:p>
          <a:p>
            <a:pPr marL="0" indent="0">
              <a:buNone/>
            </a:pPr>
            <a:endParaRPr lang="de-AT" b="1" dirty="0"/>
          </a:p>
          <a:p>
            <a:pPr marL="0" indent="0">
              <a:buNone/>
            </a:pPr>
            <a:endParaRPr lang="de-AT" b="1" dirty="0"/>
          </a:p>
          <a:p>
            <a:pPr marL="0" indent="0">
              <a:buNone/>
            </a:pPr>
            <a:endParaRPr lang="de-AT" b="1" dirty="0"/>
          </a:p>
          <a:p>
            <a:r>
              <a:rPr lang="de-AT" sz="2000" b="1" dirty="0"/>
              <a:t>Bug</a:t>
            </a:r>
          </a:p>
          <a:p>
            <a:endParaRPr lang="de-AT" b="1" dirty="0"/>
          </a:p>
          <a:p>
            <a:endParaRPr lang="de-AT" b="1" dirty="0"/>
          </a:p>
          <a:p>
            <a:endParaRPr lang="de-AT" b="1" dirty="0"/>
          </a:p>
          <a:p>
            <a:r>
              <a:rPr lang="de-AT" sz="5400" b="1" dirty="0">
                <a:solidFill>
                  <a:srgbClr val="FF0000"/>
                </a:solidFill>
              </a:rPr>
              <a:t>Paddle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AAD0F1AC-408D-4F83-B321-26B39F0FC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947" y="1772816"/>
            <a:ext cx="4553053" cy="286170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6DDB7687-FEBE-4CC9-BD36-DBDB13798E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910113"/>
            <a:ext cx="2152652" cy="135617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AD97868C-DDF3-4D12-82A0-D9028BDEB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3482308"/>
            <a:ext cx="1875485" cy="13868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6C7FA2F9-C252-42EF-86EE-D4D4AD961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10" y="4658732"/>
            <a:ext cx="2746350" cy="21992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462549B8-5A18-4F17-BE39-643B81AA981F}"/>
              </a:ext>
            </a:extLst>
          </p:cNvPr>
          <p:cNvSpPr txBox="1"/>
          <p:nvPr/>
        </p:nvSpPr>
        <p:spPr>
          <a:xfrm>
            <a:off x="5364088" y="1433972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>
                <a:solidFill>
                  <a:schemeClr val="tx1"/>
                </a:solidFill>
              </a:rPr>
              <a:t>Rudolf Grötsch</a:t>
            </a:r>
          </a:p>
        </p:txBody>
      </p:sp>
    </p:spTree>
    <p:extLst>
      <p:ext uri="{BB962C8B-B14F-4D97-AF65-F5344CB8AC3E}">
        <p14:creationId xmlns:p14="http://schemas.microsoft.com/office/powerpoint/2010/main" val="3337631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99B54AE-CB6C-405C-9F9D-FDBF0FA4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Software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6622670-86C5-4429-9E0E-82144094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E17CECAD-B68C-4789-97FA-E4C1235E8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0410"/>
            <a:ext cx="9103174" cy="52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D6861C8-F98D-4A45-A37C-0C6051F4E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Methode / Methods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F0E627B-AA3B-47BD-8BF3-90DAB8C77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489"/>
          </a:xfrm>
        </p:spPr>
        <p:txBody>
          <a:bodyPr/>
          <a:lstStyle/>
          <a:p>
            <a:r>
              <a:rPr lang="de-AT" b="1" dirty="0"/>
              <a:t>Koch - Methode</a:t>
            </a:r>
          </a:p>
          <a:p>
            <a:endParaRPr lang="de-AT" dirty="0"/>
          </a:p>
          <a:p>
            <a:r>
              <a:rPr lang="de-AT" b="1" dirty="0"/>
              <a:t>Farnsworth - Methode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796A41FE-26F2-4BFE-93AA-86877E52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371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5446647-1D12-47B1-A68D-34F54E3B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8660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Einstellungen</a:t>
            </a:r>
            <a:r>
              <a:rPr lang="de-AT" dirty="0"/>
              <a:t/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Settings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0D34BEC0-0A63-44A6-88C0-93EE8FBFA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7" y="1916832"/>
            <a:ext cx="9100765" cy="352839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CCF420FC-E2C5-4071-9B15-C98DB5FC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701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DB5037A-0B6F-4A5C-BC93-7DFFD7F5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Download für Just </a:t>
            </a:r>
            <a:r>
              <a:rPr lang="de-AT" dirty="0" err="1"/>
              <a:t>Learn</a:t>
            </a:r>
            <a:r>
              <a:rPr lang="de-AT"/>
              <a:t> Morse Code</a:t>
            </a:r>
            <a:endParaRPr lang="de-AT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FF438E6C-FC50-43EB-A072-540E41BFB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751557"/>
            <a:ext cx="7436599" cy="5949280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B547EEFB-88AD-48A0-9C0D-B67ADF49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378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280EC2A-B13D-4B81-93BA-5ED7A901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sz="2400" dirty="0"/>
              <a:t>CW-Kurs mit Lehrer / CW </a:t>
            </a:r>
            <a:r>
              <a:rPr lang="de-AT" sz="2400" dirty="0" err="1"/>
              <a:t>course</a:t>
            </a:r>
            <a:r>
              <a:rPr lang="de-AT" sz="2400" dirty="0"/>
              <a:t> </a:t>
            </a:r>
            <a:r>
              <a:rPr lang="de-AT" sz="2400" dirty="0" err="1"/>
              <a:t>with</a:t>
            </a:r>
            <a:r>
              <a:rPr lang="de-AT" sz="2400" dirty="0"/>
              <a:t> </a:t>
            </a:r>
            <a:r>
              <a:rPr lang="de-AT" sz="2400" dirty="0" err="1"/>
              <a:t>teacher</a:t>
            </a:r>
            <a:r>
              <a:rPr lang="de-AT" sz="2400" dirty="0"/>
              <a:t> </a:t>
            </a:r>
            <a:r>
              <a:rPr lang="de-AT" dirty="0"/>
              <a:t/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Englisch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5C2BDFB9-03F8-4208-989E-5DEDF69F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6F0A8CE8-CA59-49B4-A88E-457A381C3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15" y="686111"/>
            <a:ext cx="8229185" cy="6171889"/>
          </a:xfrm>
        </p:spPr>
      </p:pic>
    </p:spTree>
    <p:extLst>
      <p:ext uri="{BB962C8B-B14F-4D97-AF65-F5344CB8AC3E}">
        <p14:creationId xmlns:p14="http://schemas.microsoft.com/office/powerpoint/2010/main" val="448053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82452"/>
          </a:xfrm>
        </p:spPr>
        <p:txBody>
          <a:bodyPr>
            <a:noAutofit/>
          </a:bodyPr>
          <a:lstStyle/>
          <a:p>
            <a:r>
              <a:rPr lang="de-AT" sz="3600" dirty="0"/>
              <a:t>Wie soll der Unterricht sein?</a:t>
            </a:r>
            <a:br>
              <a:rPr lang="de-AT" sz="3600" dirty="0"/>
            </a:br>
            <a:r>
              <a:rPr lang="de-AT" sz="3600" dirty="0" err="1">
                <a:solidFill>
                  <a:schemeClr val="tx1"/>
                </a:solidFill>
              </a:rPr>
              <a:t>What</a:t>
            </a:r>
            <a:r>
              <a:rPr lang="de-AT" sz="3600" dirty="0">
                <a:solidFill>
                  <a:schemeClr val="tx1"/>
                </a:solidFill>
              </a:rPr>
              <a:t> </a:t>
            </a:r>
            <a:r>
              <a:rPr lang="de-AT" sz="3600" dirty="0" err="1">
                <a:solidFill>
                  <a:schemeClr val="tx1"/>
                </a:solidFill>
              </a:rPr>
              <a:t>should</a:t>
            </a:r>
            <a:r>
              <a:rPr lang="de-AT" sz="3600" dirty="0">
                <a:solidFill>
                  <a:schemeClr val="tx1"/>
                </a:solidFill>
              </a:rPr>
              <a:t> </a:t>
            </a:r>
            <a:r>
              <a:rPr lang="de-AT" sz="3600" dirty="0" err="1">
                <a:solidFill>
                  <a:schemeClr val="tx1"/>
                </a:solidFill>
              </a:rPr>
              <a:t>the</a:t>
            </a:r>
            <a:r>
              <a:rPr lang="de-AT" sz="3600" dirty="0">
                <a:solidFill>
                  <a:schemeClr val="tx1"/>
                </a:solidFill>
              </a:rPr>
              <a:t> </a:t>
            </a:r>
            <a:r>
              <a:rPr lang="de-AT" sz="3600" dirty="0" err="1">
                <a:solidFill>
                  <a:schemeClr val="tx1"/>
                </a:solidFill>
              </a:rPr>
              <a:t>lessons</a:t>
            </a:r>
            <a:r>
              <a:rPr lang="de-AT" sz="3600" dirty="0">
                <a:solidFill>
                  <a:schemeClr val="tx1"/>
                </a:solidFill>
              </a:rPr>
              <a:t> </a:t>
            </a:r>
            <a:r>
              <a:rPr lang="de-AT" sz="3600" dirty="0" err="1">
                <a:solidFill>
                  <a:schemeClr val="tx1"/>
                </a:solidFill>
              </a:rPr>
              <a:t>be</a:t>
            </a:r>
            <a:r>
              <a:rPr lang="de-AT" sz="3600" dirty="0">
                <a:solidFill>
                  <a:schemeClr val="tx1"/>
                </a:solidFill>
              </a:rPr>
              <a:t> like?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16425"/>
          </a:xfrm>
        </p:spPr>
        <p:txBody>
          <a:bodyPr/>
          <a:lstStyle/>
          <a:p>
            <a:r>
              <a:rPr lang="de-AT" b="1" dirty="0"/>
              <a:t>Lebendig / </a:t>
            </a:r>
            <a:r>
              <a:rPr lang="de-AT" dirty="0" err="1"/>
              <a:t>Lively</a:t>
            </a:r>
            <a:endParaRPr lang="de-AT" dirty="0"/>
          </a:p>
          <a:p>
            <a:endParaRPr lang="de-AT" b="1" dirty="0"/>
          </a:p>
          <a:p>
            <a:r>
              <a:rPr lang="de-AT" b="1" dirty="0"/>
              <a:t>Abwechslungsreich / </a:t>
            </a:r>
            <a:r>
              <a:rPr lang="de-AT" dirty="0" err="1"/>
              <a:t>Varied</a:t>
            </a:r>
            <a:endParaRPr lang="de-AT" dirty="0"/>
          </a:p>
          <a:p>
            <a:endParaRPr lang="de-AT" b="1" dirty="0"/>
          </a:p>
          <a:p>
            <a:r>
              <a:rPr lang="de-AT" b="1" dirty="0"/>
              <a:t>Praxisbezogen / </a:t>
            </a:r>
            <a:r>
              <a:rPr lang="de-AT" dirty="0" err="1"/>
              <a:t>Practical</a:t>
            </a:r>
            <a:r>
              <a:rPr lang="de-AT" b="1" dirty="0"/>
              <a:t> </a:t>
            </a:r>
            <a:r>
              <a:rPr lang="de-AT" dirty="0" err="1"/>
              <a:t>basis</a:t>
            </a:r>
            <a:r>
              <a:rPr lang="de-AT" b="1" dirty="0"/>
              <a:t>                                                           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659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7C11F5-63A8-478F-BABE-DCC57B86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354460"/>
          </a:xfrm>
        </p:spPr>
        <p:txBody>
          <a:bodyPr>
            <a:normAutofit/>
          </a:bodyPr>
          <a:lstStyle/>
          <a:p>
            <a:r>
              <a:rPr lang="de-AT" dirty="0"/>
              <a:t>Wann mit dem Geben beginnen?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When</a:t>
            </a:r>
            <a:r>
              <a:rPr lang="de-AT" dirty="0">
                <a:solidFill>
                  <a:schemeClr val="tx1"/>
                </a:solidFill>
              </a:rPr>
              <a:t> do </a:t>
            </a:r>
            <a:r>
              <a:rPr lang="de-AT" dirty="0" err="1">
                <a:solidFill>
                  <a:schemeClr val="tx1"/>
                </a:solidFill>
              </a:rPr>
              <a:t>we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start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sending</a:t>
            </a:r>
            <a:r>
              <a:rPr lang="de-AT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61CF1DBA-79F8-4533-8C1A-91597AEB9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60" y="1592795"/>
            <a:ext cx="8229600" cy="2772309"/>
          </a:xfrm>
        </p:spPr>
        <p:txBody>
          <a:bodyPr/>
          <a:lstStyle/>
          <a:p>
            <a:pPr marL="0" indent="0">
              <a:buNone/>
            </a:pPr>
            <a:r>
              <a:rPr lang="de-AT" sz="1800" b="1" dirty="0"/>
              <a:t>Die CW-Schule Graz beginnt </a:t>
            </a:r>
            <a:r>
              <a:rPr lang="de-AT" sz="1800" b="1" dirty="0">
                <a:solidFill>
                  <a:srgbClr val="00B050"/>
                </a:solidFill>
              </a:rPr>
              <a:t>gleich</a:t>
            </a:r>
            <a:r>
              <a:rPr lang="de-AT" sz="1800" b="1" dirty="0"/>
              <a:t> mit dem </a:t>
            </a:r>
            <a:r>
              <a:rPr lang="de-AT" sz="1800" b="1" dirty="0">
                <a:solidFill>
                  <a:srgbClr val="00B050"/>
                </a:solidFill>
              </a:rPr>
              <a:t>Geben.</a:t>
            </a:r>
          </a:p>
          <a:p>
            <a:pPr marL="0" indent="0">
              <a:buNone/>
            </a:pPr>
            <a:r>
              <a:rPr lang="de-AT" sz="1800" b="1" dirty="0"/>
              <a:t>Dadurch wird der Unterricht </a:t>
            </a:r>
            <a:r>
              <a:rPr lang="de-AT" sz="1800" b="1" dirty="0">
                <a:solidFill>
                  <a:srgbClr val="00B050"/>
                </a:solidFill>
              </a:rPr>
              <a:t>lebendig</a:t>
            </a:r>
            <a:r>
              <a:rPr lang="de-AT" sz="1800" b="1" dirty="0"/>
              <a:t> und </a:t>
            </a:r>
            <a:r>
              <a:rPr lang="de-AT" sz="1800" b="1" dirty="0">
                <a:solidFill>
                  <a:srgbClr val="00B050"/>
                </a:solidFill>
              </a:rPr>
              <a:t>abwechslungsreich</a:t>
            </a:r>
            <a:r>
              <a:rPr lang="de-AT" sz="1800" b="1" dirty="0"/>
              <a:t>.</a:t>
            </a:r>
          </a:p>
          <a:p>
            <a:pPr marL="0" indent="0">
              <a:buNone/>
            </a:pPr>
            <a:endParaRPr lang="de-AT" sz="1800" b="1" dirty="0"/>
          </a:p>
          <a:p>
            <a:pPr marL="0" indent="0">
              <a:buNone/>
            </a:pPr>
            <a:r>
              <a:rPr lang="de-AT" sz="1800" dirty="0"/>
              <a:t>At </a:t>
            </a:r>
            <a:r>
              <a:rPr lang="de-AT" sz="1800" dirty="0" err="1"/>
              <a:t>the</a:t>
            </a:r>
            <a:r>
              <a:rPr lang="de-AT" sz="1800" dirty="0"/>
              <a:t> Graz Morse Code School, </a:t>
            </a:r>
            <a:r>
              <a:rPr lang="de-AT" sz="1800" dirty="0" err="1"/>
              <a:t>we</a:t>
            </a:r>
            <a:r>
              <a:rPr lang="de-AT" sz="1800" dirty="0"/>
              <a:t> </a:t>
            </a:r>
            <a:r>
              <a:rPr lang="de-AT" sz="1800" dirty="0" err="1"/>
              <a:t>start</a:t>
            </a:r>
            <a:r>
              <a:rPr lang="de-AT" sz="1800" dirty="0"/>
              <a:t> </a:t>
            </a:r>
            <a:r>
              <a:rPr lang="de-AT" sz="1800" dirty="0" err="1"/>
              <a:t>learning</a:t>
            </a:r>
            <a:r>
              <a:rPr lang="de-AT" sz="1800" dirty="0"/>
              <a:t> </a:t>
            </a:r>
            <a:r>
              <a:rPr lang="de-AT" sz="1800" dirty="0" err="1"/>
              <a:t>to</a:t>
            </a:r>
            <a:r>
              <a:rPr lang="de-AT" sz="1800" dirty="0"/>
              <a:t> </a:t>
            </a:r>
            <a:r>
              <a:rPr lang="de-AT" sz="1800" dirty="0">
                <a:solidFill>
                  <a:srgbClr val="00B050"/>
                </a:solidFill>
              </a:rPr>
              <a:t>send</a:t>
            </a:r>
            <a:r>
              <a:rPr lang="de-AT" sz="1800" dirty="0"/>
              <a:t> </a:t>
            </a:r>
            <a:r>
              <a:rPr lang="de-AT" sz="1800" dirty="0" err="1">
                <a:solidFill>
                  <a:srgbClr val="00B050"/>
                </a:solidFill>
              </a:rPr>
              <a:t>right</a:t>
            </a:r>
            <a:r>
              <a:rPr lang="de-AT" sz="1800" dirty="0">
                <a:solidFill>
                  <a:srgbClr val="00B050"/>
                </a:solidFill>
              </a:rPr>
              <a:t> </a:t>
            </a:r>
            <a:r>
              <a:rPr lang="de-AT" sz="1800" dirty="0" err="1">
                <a:solidFill>
                  <a:srgbClr val="00B050"/>
                </a:solidFill>
              </a:rPr>
              <a:t>from</a:t>
            </a:r>
            <a:r>
              <a:rPr lang="de-AT" sz="1800" dirty="0">
                <a:solidFill>
                  <a:srgbClr val="00B050"/>
                </a:solidFill>
              </a:rPr>
              <a:t> </a:t>
            </a:r>
            <a:r>
              <a:rPr lang="de-AT" sz="1800" dirty="0" err="1">
                <a:solidFill>
                  <a:srgbClr val="00B050"/>
                </a:solidFill>
              </a:rPr>
              <a:t>day</a:t>
            </a:r>
            <a:r>
              <a:rPr lang="de-AT" sz="1800" dirty="0">
                <a:solidFill>
                  <a:srgbClr val="00B050"/>
                </a:solidFill>
              </a:rPr>
              <a:t> </a:t>
            </a:r>
            <a:r>
              <a:rPr lang="de-AT" sz="1800" dirty="0" err="1">
                <a:solidFill>
                  <a:srgbClr val="00B050"/>
                </a:solidFill>
              </a:rPr>
              <a:t>one</a:t>
            </a:r>
            <a:r>
              <a:rPr lang="de-AT" sz="1800" dirty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r>
              <a:rPr lang="de-AT" sz="1800" dirty="0"/>
              <a:t>This </a:t>
            </a:r>
            <a:r>
              <a:rPr lang="de-AT" sz="1800" dirty="0" err="1"/>
              <a:t>makes</a:t>
            </a:r>
            <a:r>
              <a:rPr lang="de-AT" sz="1800" dirty="0"/>
              <a:t> </a:t>
            </a:r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lessons</a:t>
            </a:r>
            <a:r>
              <a:rPr lang="de-AT" sz="1800" dirty="0"/>
              <a:t> </a:t>
            </a:r>
            <a:r>
              <a:rPr lang="de-AT" sz="1800" dirty="0" err="1">
                <a:solidFill>
                  <a:srgbClr val="00B050"/>
                </a:solidFill>
              </a:rPr>
              <a:t>lively</a:t>
            </a:r>
            <a:r>
              <a:rPr lang="de-AT" sz="1800" dirty="0"/>
              <a:t> and </a:t>
            </a:r>
            <a:r>
              <a:rPr lang="de-AT" sz="1800" dirty="0" err="1">
                <a:solidFill>
                  <a:srgbClr val="00B050"/>
                </a:solidFill>
              </a:rPr>
              <a:t>varied</a:t>
            </a:r>
            <a:r>
              <a:rPr lang="de-AT" sz="1800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62F4806B-7824-4196-AE99-DA736EA0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17</a:t>
            </a:fld>
            <a:endParaRPr lang="en-GB" alt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EB886828-11F1-45B4-8807-22938AA5A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3620904"/>
            <a:ext cx="4032448" cy="322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4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34C76A-8F5A-4346-8E23-67BD2DA8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145506"/>
          </a:xfrm>
        </p:spPr>
        <p:txBody>
          <a:bodyPr>
            <a:normAutofit/>
          </a:bodyPr>
          <a:lstStyle/>
          <a:p>
            <a:r>
              <a:rPr lang="de-AT" dirty="0"/>
              <a:t>1. Unterricht für Anfänger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1. A Beginners </a:t>
            </a:r>
            <a:r>
              <a:rPr lang="de-AT" dirty="0" err="1">
                <a:solidFill>
                  <a:schemeClr val="tx1"/>
                </a:solidFill>
              </a:rPr>
              <a:t>Lesson</a:t>
            </a:r>
            <a:endParaRPr lang="de-AT" dirty="0">
              <a:solidFill>
                <a:schemeClr val="tx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B02B4D3A-D93A-4043-8358-78A284A4C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2" y="1556792"/>
            <a:ext cx="9083078" cy="5075096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8D397DF5-4D9D-4F47-8A56-B4F15761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76137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635455C-BD6E-4C3F-B993-0D172C98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138436"/>
          </a:xfrm>
        </p:spPr>
        <p:txBody>
          <a:bodyPr>
            <a:normAutofit/>
          </a:bodyPr>
          <a:lstStyle/>
          <a:p>
            <a:r>
              <a:rPr lang="de-AT" dirty="0"/>
              <a:t>Anfänger – Gruppe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A Group </a:t>
            </a:r>
            <a:r>
              <a:rPr lang="de-AT" dirty="0" err="1">
                <a:solidFill>
                  <a:schemeClr val="tx1"/>
                </a:solidFill>
              </a:rPr>
              <a:t>of</a:t>
            </a:r>
            <a:r>
              <a:rPr lang="de-AT" dirty="0">
                <a:solidFill>
                  <a:schemeClr val="tx1"/>
                </a:solidFill>
              </a:rPr>
              <a:t> Beginners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="" xmlns:a16="http://schemas.microsoft.com/office/drawing/2014/main" id="{BB812F81-D2B9-4C8E-94AD-640048D9EC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496095"/>
              </p:ext>
            </p:extLst>
          </p:nvPr>
        </p:nvGraphicFramePr>
        <p:xfrm>
          <a:off x="457200" y="1772816"/>
          <a:ext cx="8229600" cy="417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681780209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663179112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4057060465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3448293660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1751201710"/>
                    </a:ext>
                  </a:extLst>
                </a:gridCol>
              </a:tblGrid>
              <a:tr h="521990">
                <a:tc>
                  <a:txBody>
                    <a:bodyPr/>
                    <a:lstStyle/>
                    <a:p>
                      <a:r>
                        <a:rPr lang="de-AT" b="1" dirty="0">
                          <a:solidFill>
                            <a:srgbClr val="002060"/>
                          </a:solidFill>
                        </a:rPr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b="1" dirty="0">
                          <a:solidFill>
                            <a:srgbClr val="002060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b="1" dirty="0">
                          <a:solidFill>
                            <a:srgbClr val="002060"/>
                          </a:solidFill>
                        </a:rPr>
                        <a:t>Lektion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b="1" dirty="0">
                          <a:solidFill>
                            <a:srgbClr val="002060"/>
                          </a:solidFill>
                        </a:rPr>
                        <a:t>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14504226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398114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8862279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Otto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07216079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Hans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3351332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OE6DDD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Josef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7944973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OE6EEE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Gerd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5927067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OE6FFF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Susi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0984628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5E41E5A9-82D7-43E0-9FC4-FE85F5D4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070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BB584F-D347-49CD-BFBF-B4BA1C7F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Geschichte / </a:t>
            </a:r>
            <a:r>
              <a:rPr lang="de-AT" dirty="0" err="1"/>
              <a:t>History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74C96BA-0E24-4B2C-B82B-38E6D387A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3"/>
          </a:xfrm>
        </p:spPr>
        <p:txBody>
          <a:bodyPr/>
          <a:lstStyle/>
          <a:p>
            <a:r>
              <a:rPr lang="de-AT" sz="2000" b="1" dirty="0"/>
              <a:t>CW-Schule Graz wurde 2012 gegründet.</a:t>
            </a:r>
          </a:p>
          <a:p>
            <a:r>
              <a:rPr lang="de-AT" sz="2000" dirty="0"/>
              <a:t>The Graz CW School was </a:t>
            </a:r>
            <a:r>
              <a:rPr lang="de-AT" sz="2000" dirty="0" err="1"/>
              <a:t>founded</a:t>
            </a:r>
            <a:r>
              <a:rPr lang="de-AT" sz="2000" dirty="0"/>
              <a:t> in 2012</a:t>
            </a:r>
          </a:p>
          <a:p>
            <a:endParaRPr lang="de-AT" sz="2000" b="1" dirty="0"/>
          </a:p>
          <a:p>
            <a:r>
              <a:rPr lang="de-AT" sz="2000" b="1" dirty="0"/>
              <a:t>Wir haben die traditionelle Lernmethode verlassen und eine eigene entwickelt.</a:t>
            </a:r>
          </a:p>
          <a:p>
            <a:r>
              <a:rPr lang="de-AT" sz="2000" dirty="0"/>
              <a:t>Wer </a:t>
            </a:r>
            <a:r>
              <a:rPr lang="de-AT" sz="2000" dirty="0" err="1"/>
              <a:t>have</a:t>
            </a:r>
            <a:r>
              <a:rPr lang="de-AT" sz="2000" dirty="0"/>
              <a:t> cast </a:t>
            </a:r>
            <a:r>
              <a:rPr lang="de-AT" sz="2000" dirty="0" err="1"/>
              <a:t>aside</a:t>
            </a:r>
            <a:r>
              <a:rPr lang="de-AT" sz="2000" dirty="0"/>
              <a:t> traditional </a:t>
            </a:r>
            <a:r>
              <a:rPr lang="de-AT" sz="2000" dirty="0" err="1"/>
              <a:t>learning</a:t>
            </a:r>
            <a:r>
              <a:rPr lang="de-AT" sz="2000" dirty="0"/>
              <a:t> </a:t>
            </a:r>
            <a:r>
              <a:rPr lang="de-AT" sz="2000" dirty="0" err="1"/>
              <a:t>methods</a:t>
            </a:r>
            <a:r>
              <a:rPr lang="de-AT" sz="2000" dirty="0"/>
              <a:t> and </a:t>
            </a:r>
            <a:r>
              <a:rPr lang="de-AT" sz="2000" dirty="0" err="1"/>
              <a:t>developed</a:t>
            </a:r>
            <a:r>
              <a:rPr lang="de-AT" sz="2000" dirty="0"/>
              <a:t> </a:t>
            </a:r>
            <a:r>
              <a:rPr lang="de-AT" sz="2000" dirty="0" err="1"/>
              <a:t>our</a:t>
            </a:r>
            <a:r>
              <a:rPr lang="de-AT" sz="2000" dirty="0"/>
              <a:t> own.</a:t>
            </a:r>
          </a:p>
          <a:p>
            <a:endParaRPr lang="de-AT" sz="2000" b="1" dirty="0"/>
          </a:p>
          <a:p>
            <a:r>
              <a:rPr lang="de-AT" sz="2000" b="1" dirty="0"/>
              <a:t>Moderne Technik haben wir als Lernhilfe miteingebaut.</a:t>
            </a:r>
          </a:p>
          <a:p>
            <a:r>
              <a:rPr lang="de-AT" sz="2000" dirty="0" err="1"/>
              <a:t>We</a:t>
            </a:r>
            <a:r>
              <a:rPr lang="de-AT" sz="2000" dirty="0"/>
              <a:t> </a:t>
            </a:r>
            <a:r>
              <a:rPr lang="de-AT" sz="2000" dirty="0" err="1"/>
              <a:t>have</a:t>
            </a:r>
            <a:r>
              <a:rPr lang="de-AT" sz="2000" dirty="0"/>
              <a:t> incorporated modern </a:t>
            </a:r>
            <a:r>
              <a:rPr lang="de-AT" sz="2000" dirty="0" err="1"/>
              <a:t>technology</a:t>
            </a:r>
            <a:r>
              <a:rPr lang="de-AT" sz="2000" dirty="0"/>
              <a:t> </a:t>
            </a:r>
            <a:r>
              <a:rPr lang="de-AT" sz="2000" dirty="0" err="1"/>
              <a:t>as</a:t>
            </a:r>
            <a:r>
              <a:rPr lang="de-AT" sz="2000" dirty="0"/>
              <a:t> a </a:t>
            </a:r>
            <a:r>
              <a:rPr lang="de-AT" sz="2000" dirty="0" err="1"/>
              <a:t>learning</a:t>
            </a:r>
            <a:r>
              <a:rPr lang="de-AT" sz="2000" dirty="0"/>
              <a:t> </a:t>
            </a:r>
            <a:r>
              <a:rPr lang="de-AT" sz="2000" dirty="0" err="1"/>
              <a:t>aid</a:t>
            </a:r>
            <a:r>
              <a:rPr lang="de-AT" sz="2000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694D8D96-06A1-43D6-941E-C51E2A10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92342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D317E7C-D76E-498A-BA6A-EB43F043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159928"/>
          </a:xfrm>
        </p:spPr>
        <p:txBody>
          <a:bodyPr>
            <a:normAutofit/>
          </a:bodyPr>
          <a:lstStyle/>
          <a:p>
            <a:r>
              <a:rPr lang="de-AT" dirty="0"/>
              <a:t>Übungsplan für zu Hause</a:t>
            </a:r>
            <a:br>
              <a:rPr lang="de-AT" dirty="0"/>
            </a:br>
            <a:r>
              <a:rPr lang="de-AT" dirty="0" err="1">
                <a:solidFill>
                  <a:srgbClr val="002060"/>
                </a:solidFill>
              </a:rPr>
              <a:t>Exercise</a:t>
            </a:r>
            <a:r>
              <a:rPr lang="de-AT" dirty="0">
                <a:solidFill>
                  <a:srgbClr val="002060"/>
                </a:solidFill>
              </a:rPr>
              <a:t> Plan </a:t>
            </a:r>
            <a:r>
              <a:rPr lang="de-AT" dirty="0" err="1">
                <a:solidFill>
                  <a:srgbClr val="002060"/>
                </a:solidFill>
              </a:rPr>
              <a:t>for</a:t>
            </a:r>
            <a:r>
              <a:rPr lang="de-AT" dirty="0">
                <a:solidFill>
                  <a:srgbClr val="002060"/>
                </a:solidFill>
              </a:rPr>
              <a:t> at Home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E7D6641-225F-4E63-B176-35C1F591E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="" xmlns:a16="http://schemas.microsoft.com/office/drawing/2014/main" id="{2C7A9F73-46CB-463A-B0C2-FA84EA88B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" y="1307673"/>
            <a:ext cx="3991741" cy="5546456"/>
          </a:xfr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57E628DF-B2C1-4541-AE69-BC42575F6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333879"/>
            <a:ext cx="4067943" cy="552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37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A6D4B78-8BFD-4BCA-A145-B5D9037D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10444"/>
          </a:xfrm>
        </p:spPr>
        <p:txBody>
          <a:bodyPr>
            <a:normAutofit/>
          </a:bodyPr>
          <a:lstStyle/>
          <a:p>
            <a:r>
              <a:rPr lang="de-AT" dirty="0"/>
              <a:t>Morsezeichen singen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Singing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the</a:t>
            </a:r>
            <a:r>
              <a:rPr lang="de-AT" dirty="0">
                <a:solidFill>
                  <a:schemeClr val="tx1"/>
                </a:solidFill>
              </a:rPr>
              <a:t> Morse </a:t>
            </a:r>
            <a:r>
              <a:rPr lang="de-AT" dirty="0" err="1">
                <a:solidFill>
                  <a:schemeClr val="tx1"/>
                </a:solidFill>
              </a:rPr>
              <a:t>Characters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A12E777A-4897-42BF-8773-EE737A974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08920"/>
            <a:ext cx="8579296" cy="3600401"/>
          </a:xfrm>
        </p:spPr>
        <p:txBody>
          <a:bodyPr/>
          <a:lstStyle/>
          <a:p>
            <a:r>
              <a:rPr lang="de-AT" b="1" dirty="0" err="1"/>
              <a:t>Dah</a:t>
            </a:r>
            <a:r>
              <a:rPr lang="de-AT" b="1" dirty="0"/>
              <a:t> ist der Strich / </a:t>
            </a:r>
            <a:r>
              <a:rPr lang="de-AT" dirty="0" err="1"/>
              <a:t>Dah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dash</a:t>
            </a:r>
            <a:endParaRPr lang="de-AT" dirty="0"/>
          </a:p>
          <a:p>
            <a:endParaRPr lang="de-AT" b="1" dirty="0"/>
          </a:p>
          <a:p>
            <a:r>
              <a:rPr lang="de-AT" b="1" dirty="0" err="1"/>
              <a:t>Dit</a:t>
            </a:r>
            <a:r>
              <a:rPr lang="de-AT" b="1" dirty="0"/>
              <a:t> ist der Punkt / </a:t>
            </a:r>
            <a:r>
              <a:rPr lang="de-AT" dirty="0" err="1"/>
              <a:t>Dit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dot</a:t>
            </a:r>
            <a:endParaRPr lang="de-AT" dirty="0"/>
          </a:p>
          <a:p>
            <a:endParaRPr lang="de-AT" b="1" dirty="0"/>
          </a:p>
          <a:p>
            <a:r>
              <a:rPr lang="de-AT" b="1" dirty="0"/>
              <a:t>-.-.  </a:t>
            </a:r>
            <a:r>
              <a:rPr lang="de-AT" b="1" dirty="0" err="1"/>
              <a:t>Dah</a:t>
            </a:r>
            <a:r>
              <a:rPr lang="de-AT" b="1" dirty="0"/>
              <a:t> Di </a:t>
            </a:r>
            <a:r>
              <a:rPr lang="de-AT" b="1" dirty="0" err="1"/>
              <a:t>Dah</a:t>
            </a:r>
            <a:r>
              <a:rPr lang="de-AT" b="1" dirty="0"/>
              <a:t> </a:t>
            </a:r>
            <a:r>
              <a:rPr lang="de-AT" b="1" dirty="0" err="1"/>
              <a:t>Dit</a:t>
            </a:r>
            <a:r>
              <a:rPr lang="de-AT" b="1" dirty="0"/>
              <a:t> /</a:t>
            </a:r>
            <a:r>
              <a:rPr lang="de-AT" dirty="0" err="1"/>
              <a:t>Dah</a:t>
            </a:r>
            <a:r>
              <a:rPr lang="de-AT" dirty="0"/>
              <a:t> Di </a:t>
            </a:r>
            <a:r>
              <a:rPr lang="de-AT" dirty="0" err="1"/>
              <a:t>Dah</a:t>
            </a:r>
            <a:r>
              <a:rPr lang="de-AT" dirty="0"/>
              <a:t> </a:t>
            </a:r>
            <a:r>
              <a:rPr lang="de-AT" dirty="0" err="1"/>
              <a:t>Dit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3DDA83F-2472-4AF4-A26F-FC408DB8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39828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F5AC11F-5719-48DC-B4B1-C1194FB2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5"/>
            <a:ext cx="8229600" cy="1279179"/>
          </a:xfrm>
        </p:spPr>
        <p:txBody>
          <a:bodyPr>
            <a:normAutofit/>
          </a:bodyPr>
          <a:lstStyle/>
          <a:p>
            <a:r>
              <a:rPr lang="de-AT" dirty="0"/>
              <a:t>1. Unterrichtsstunde für Anfänger</a:t>
            </a:r>
            <a:br>
              <a:rPr lang="de-AT" dirty="0"/>
            </a:br>
            <a:r>
              <a:rPr lang="de-AT" dirty="0">
                <a:solidFill>
                  <a:srgbClr val="002060"/>
                </a:solidFill>
              </a:rPr>
              <a:t>1. </a:t>
            </a:r>
            <a:r>
              <a:rPr lang="de-AT" dirty="0" err="1">
                <a:solidFill>
                  <a:srgbClr val="002060"/>
                </a:solidFill>
              </a:rPr>
              <a:t>One</a:t>
            </a:r>
            <a:r>
              <a:rPr lang="de-AT" dirty="0">
                <a:solidFill>
                  <a:srgbClr val="002060"/>
                </a:solidFill>
              </a:rPr>
              <a:t> Hour </a:t>
            </a:r>
            <a:r>
              <a:rPr lang="de-AT" dirty="0" err="1">
                <a:solidFill>
                  <a:srgbClr val="002060"/>
                </a:solidFill>
              </a:rPr>
              <a:t>Lesson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for</a:t>
            </a:r>
            <a:r>
              <a:rPr lang="de-AT" dirty="0">
                <a:solidFill>
                  <a:srgbClr val="002060"/>
                </a:solidFill>
              </a:rPr>
              <a:t> Beginners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DE116345-1A73-4488-947A-95CC9BC55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4071860" cy="5661248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1B5A6008-CA53-4F53-9B78-BD20B3C2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AF321413-1138-4121-85CF-B126E1524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517" y="1196752"/>
            <a:ext cx="4096167" cy="56612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5D27C184-62FC-4955-90B2-1412F570FF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196752"/>
            <a:ext cx="1551394" cy="3283783"/>
          </a:xfrm>
          <a:prstGeom prst="rect">
            <a:avLst/>
          </a:prstGeom>
        </p:spPr>
      </p:pic>
      <p:pic>
        <p:nvPicPr>
          <p:cNvPr id="3" name="2 M">
            <a:hlinkClick r:id="" action="ppaction://media"/>
            <a:extLst>
              <a:ext uri="{FF2B5EF4-FFF2-40B4-BE49-F238E27FC236}">
                <a16:creationId xmlns="" xmlns:a16="http://schemas.microsoft.com/office/drawing/2014/main" id="{6E2AA4D2-E4B4-4F04-A5A1-A247CB3C6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8181" y="3435215"/>
            <a:ext cx="609600" cy="609600"/>
          </a:xfrm>
          <a:prstGeom prst="rect">
            <a:avLst/>
          </a:prstGeom>
        </p:spPr>
      </p:pic>
      <p:pic>
        <p:nvPicPr>
          <p:cNvPr id="5" name="2 K">
            <a:hlinkClick r:id="" action="ppaction://media"/>
            <a:extLst>
              <a:ext uri="{FF2B5EF4-FFF2-40B4-BE49-F238E27FC236}">
                <a16:creationId xmlns="" xmlns:a16="http://schemas.microsoft.com/office/drawing/2014/main" id="{392B82B1-A228-4EF8-B73F-02BECE13E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7060" y="1376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9E68DF-6855-4AB8-B6BD-C3673C09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5"/>
            <a:ext cx="8229600" cy="1098971"/>
          </a:xfrm>
        </p:spPr>
        <p:txBody>
          <a:bodyPr>
            <a:normAutofit/>
          </a:bodyPr>
          <a:lstStyle/>
          <a:p>
            <a:r>
              <a:rPr lang="de-AT" dirty="0"/>
              <a:t>1. Unterrichtsstunde für Anfänger</a:t>
            </a:r>
            <a:br>
              <a:rPr lang="de-AT" dirty="0"/>
            </a:br>
            <a:r>
              <a:rPr lang="de-AT" dirty="0">
                <a:solidFill>
                  <a:srgbClr val="002060"/>
                </a:solidFill>
              </a:rPr>
              <a:t>1. </a:t>
            </a:r>
            <a:r>
              <a:rPr lang="de-AT" dirty="0" err="1">
                <a:solidFill>
                  <a:srgbClr val="002060"/>
                </a:solidFill>
              </a:rPr>
              <a:t>One</a:t>
            </a:r>
            <a:r>
              <a:rPr lang="de-AT" dirty="0">
                <a:solidFill>
                  <a:srgbClr val="002060"/>
                </a:solidFill>
              </a:rPr>
              <a:t> Hour </a:t>
            </a:r>
            <a:r>
              <a:rPr lang="de-AT" dirty="0" err="1">
                <a:solidFill>
                  <a:srgbClr val="002060"/>
                </a:solidFill>
              </a:rPr>
              <a:t>Lesson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for</a:t>
            </a:r>
            <a:r>
              <a:rPr lang="de-AT" dirty="0">
                <a:solidFill>
                  <a:srgbClr val="002060"/>
                </a:solidFill>
              </a:rPr>
              <a:t> Beginners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88657FB6-3112-487B-BAEA-B659488B3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4450"/>
            <a:ext cx="4014037" cy="5543550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4205B13-145A-4074-A50F-CD6D5861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23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0486055A-6591-4896-986F-A6E41EA67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5" y="1297478"/>
            <a:ext cx="3995936" cy="55605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B1F8D9E8-BDD7-4B25-BEAF-E26843B33F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2457492"/>
            <a:ext cx="1538960" cy="3257465"/>
          </a:xfrm>
          <a:prstGeom prst="rect">
            <a:avLst/>
          </a:prstGeom>
        </p:spPr>
      </p:pic>
      <p:pic>
        <p:nvPicPr>
          <p:cNvPr id="3" name="2 M">
            <a:hlinkClick r:id="" action="ppaction://media"/>
            <a:extLst>
              <a:ext uri="{FF2B5EF4-FFF2-40B4-BE49-F238E27FC236}">
                <a16:creationId xmlns="" xmlns:a16="http://schemas.microsoft.com/office/drawing/2014/main" id="{7933A170-0154-4595-A561-04811F0A7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4581128"/>
            <a:ext cx="609600" cy="609600"/>
          </a:xfrm>
          <a:prstGeom prst="rect">
            <a:avLst/>
          </a:prstGeom>
        </p:spPr>
      </p:pic>
      <p:pic>
        <p:nvPicPr>
          <p:cNvPr id="5" name="2 K">
            <a:hlinkClick r:id="" action="ppaction://media"/>
            <a:extLst>
              <a:ext uri="{FF2B5EF4-FFF2-40B4-BE49-F238E27FC236}">
                <a16:creationId xmlns="" xmlns:a16="http://schemas.microsoft.com/office/drawing/2014/main" id="{0BAB1EE1-3037-44AF-99A1-E753883BBB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1498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9827E2B-675B-4411-9654-E391906F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dirty="0"/>
              <a:t>1. Unterrichtsstunde für Anfänger</a:t>
            </a:r>
            <a:br>
              <a:rPr lang="de-AT" dirty="0"/>
            </a:br>
            <a:r>
              <a:rPr lang="de-AT" dirty="0">
                <a:solidFill>
                  <a:srgbClr val="002060"/>
                </a:solidFill>
              </a:rPr>
              <a:t>1. </a:t>
            </a:r>
            <a:r>
              <a:rPr lang="de-AT" dirty="0" err="1">
                <a:solidFill>
                  <a:srgbClr val="002060"/>
                </a:solidFill>
              </a:rPr>
              <a:t>One</a:t>
            </a:r>
            <a:r>
              <a:rPr lang="de-AT" dirty="0">
                <a:solidFill>
                  <a:srgbClr val="002060"/>
                </a:solidFill>
              </a:rPr>
              <a:t> Hour </a:t>
            </a:r>
            <a:r>
              <a:rPr lang="de-AT" dirty="0" err="1">
                <a:solidFill>
                  <a:srgbClr val="002060"/>
                </a:solidFill>
              </a:rPr>
              <a:t>Lesson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for</a:t>
            </a:r>
            <a:r>
              <a:rPr lang="de-AT" dirty="0">
                <a:solidFill>
                  <a:srgbClr val="002060"/>
                </a:solidFill>
              </a:rPr>
              <a:t> Beginners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62152489-DBFD-422F-90A6-CEF563BE4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7754"/>
            <a:ext cx="3923928" cy="566294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2DB944A5-D3BA-4B7E-8368-562A9432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24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76B8FF17-D2C9-4E6B-B799-570E93751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183539"/>
            <a:ext cx="3995936" cy="56998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F1E8A33C-7BC5-4744-90C5-A9033B84C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756" y="3460473"/>
            <a:ext cx="2091308" cy="1082999"/>
          </a:xfrm>
          <a:prstGeom prst="rect">
            <a:avLst/>
          </a:prstGeom>
        </p:spPr>
      </p:pic>
      <p:pic>
        <p:nvPicPr>
          <p:cNvPr id="3" name="2 1 Aufnahme">
            <a:hlinkClick r:id="" action="ppaction://media"/>
            <a:extLst>
              <a:ext uri="{FF2B5EF4-FFF2-40B4-BE49-F238E27FC236}">
                <a16:creationId xmlns="" xmlns:a16="http://schemas.microsoft.com/office/drawing/2014/main" id="{1531788B-2CF2-4F21-B675-85AD7FBF6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2760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0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F041E6D-E6AF-481D-9A6E-AE2F16F9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0444"/>
          </a:xfrm>
        </p:spPr>
        <p:txBody>
          <a:bodyPr>
            <a:normAutofit/>
          </a:bodyPr>
          <a:lstStyle/>
          <a:p>
            <a:r>
              <a:rPr lang="de-AT" dirty="0"/>
              <a:t>1. Unterrichtsstunde für Anfänger</a:t>
            </a:r>
            <a:br>
              <a:rPr lang="de-AT" dirty="0"/>
            </a:br>
            <a:r>
              <a:rPr lang="de-AT" dirty="0">
                <a:solidFill>
                  <a:srgbClr val="002060"/>
                </a:solidFill>
              </a:rPr>
              <a:t>1. </a:t>
            </a:r>
            <a:r>
              <a:rPr lang="de-AT" dirty="0" err="1">
                <a:solidFill>
                  <a:srgbClr val="002060"/>
                </a:solidFill>
              </a:rPr>
              <a:t>One</a:t>
            </a:r>
            <a:r>
              <a:rPr lang="de-AT" dirty="0">
                <a:solidFill>
                  <a:srgbClr val="002060"/>
                </a:solidFill>
              </a:rPr>
              <a:t> Hour </a:t>
            </a:r>
            <a:r>
              <a:rPr lang="de-AT" dirty="0" err="1">
                <a:solidFill>
                  <a:srgbClr val="002060"/>
                </a:solidFill>
              </a:rPr>
              <a:t>Lesson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for</a:t>
            </a:r>
            <a:r>
              <a:rPr lang="de-AT" dirty="0">
                <a:solidFill>
                  <a:srgbClr val="002060"/>
                </a:solidFill>
              </a:rPr>
              <a:t> Beginners</a:t>
            </a:r>
            <a:endParaRPr lang="de-AT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4740102B-DCB1-4F22-BF18-9CEDD8A86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2698"/>
            <a:ext cx="3995936" cy="574800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3F847EE4-D57C-44C4-BC85-63312F0B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25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3B8A93D3-D643-4F20-A0C9-44AAC9E7E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502" y="1127959"/>
            <a:ext cx="4098498" cy="57734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5518DD6B-87E5-4AC6-84A2-347007FA8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095" y="3464920"/>
            <a:ext cx="2053766" cy="1063558"/>
          </a:xfrm>
          <a:prstGeom prst="rect">
            <a:avLst/>
          </a:prstGeom>
        </p:spPr>
      </p:pic>
      <p:pic>
        <p:nvPicPr>
          <p:cNvPr id="3" name="2 1 Aufnahme">
            <a:hlinkClick r:id="" action="ppaction://media"/>
            <a:extLst>
              <a:ext uri="{FF2B5EF4-FFF2-40B4-BE49-F238E27FC236}">
                <a16:creationId xmlns="" xmlns:a16="http://schemas.microsoft.com/office/drawing/2014/main" id="{7EAC2E0E-BC5C-4B55-8E48-B9E3EF2D2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7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5974664-8D83-4BE8-929C-8D596D18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dirty="0"/>
              <a:t>1. Unterrichtsstunde für Anfänger</a:t>
            </a:r>
            <a:br>
              <a:rPr lang="de-AT" dirty="0"/>
            </a:br>
            <a:r>
              <a:rPr lang="de-AT" dirty="0">
                <a:solidFill>
                  <a:srgbClr val="002060"/>
                </a:solidFill>
              </a:rPr>
              <a:t>1. </a:t>
            </a:r>
            <a:r>
              <a:rPr lang="de-AT" dirty="0" err="1">
                <a:solidFill>
                  <a:srgbClr val="002060"/>
                </a:solidFill>
              </a:rPr>
              <a:t>One</a:t>
            </a:r>
            <a:r>
              <a:rPr lang="de-AT" dirty="0">
                <a:solidFill>
                  <a:srgbClr val="002060"/>
                </a:solidFill>
              </a:rPr>
              <a:t> Hour </a:t>
            </a:r>
            <a:r>
              <a:rPr lang="de-AT" dirty="0" err="1">
                <a:solidFill>
                  <a:srgbClr val="002060"/>
                </a:solidFill>
              </a:rPr>
              <a:t>Lesson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for</a:t>
            </a:r>
            <a:r>
              <a:rPr lang="de-AT" dirty="0">
                <a:solidFill>
                  <a:srgbClr val="002060"/>
                </a:solidFill>
              </a:rPr>
              <a:t> Beginners</a:t>
            </a:r>
            <a:endParaRPr lang="de-AT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F3E61A1C-7BDE-446A-8C0E-739EE4382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4013113" cy="5660681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B99EA484-2E53-4978-B109-4796220A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26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C6CE7BDE-39E8-4942-9C6E-2CAB4ACAA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211660"/>
            <a:ext cx="3995936" cy="56457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9EB445FB-484A-4A43-967C-1AB606E8A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736" y="3347454"/>
            <a:ext cx="2343195" cy="1164135"/>
          </a:xfrm>
          <a:prstGeom prst="rect">
            <a:avLst/>
          </a:prstGeom>
        </p:spPr>
      </p:pic>
      <p:pic>
        <p:nvPicPr>
          <p:cNvPr id="3" name="2 2 Aufnahme">
            <a:hlinkClick r:id="" action="ppaction://media"/>
            <a:extLst>
              <a:ext uri="{FF2B5EF4-FFF2-40B4-BE49-F238E27FC236}">
                <a16:creationId xmlns="" xmlns:a16="http://schemas.microsoft.com/office/drawing/2014/main" id="{73F32B06-B5D5-4220-BBD5-2D95DAE71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1969" y="2492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2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5D14AE-8AC9-48DF-9AD7-C78014D6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10444"/>
          </a:xfrm>
        </p:spPr>
        <p:txBody>
          <a:bodyPr>
            <a:normAutofit/>
          </a:bodyPr>
          <a:lstStyle/>
          <a:p>
            <a:r>
              <a:rPr lang="de-AT" dirty="0"/>
              <a:t>1. Unterrichtsstunde für Anfänger</a:t>
            </a:r>
            <a:br>
              <a:rPr lang="de-AT" dirty="0"/>
            </a:br>
            <a:r>
              <a:rPr lang="de-AT" dirty="0">
                <a:solidFill>
                  <a:srgbClr val="002060"/>
                </a:solidFill>
              </a:rPr>
              <a:t>1. </a:t>
            </a:r>
            <a:r>
              <a:rPr lang="de-AT" dirty="0" err="1">
                <a:solidFill>
                  <a:srgbClr val="002060"/>
                </a:solidFill>
              </a:rPr>
              <a:t>One</a:t>
            </a:r>
            <a:r>
              <a:rPr lang="de-AT" dirty="0">
                <a:solidFill>
                  <a:srgbClr val="002060"/>
                </a:solidFill>
              </a:rPr>
              <a:t> Hour </a:t>
            </a:r>
            <a:r>
              <a:rPr lang="de-AT" dirty="0" err="1">
                <a:solidFill>
                  <a:srgbClr val="002060"/>
                </a:solidFill>
              </a:rPr>
              <a:t>Lesson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for</a:t>
            </a:r>
            <a:r>
              <a:rPr lang="de-AT" dirty="0">
                <a:solidFill>
                  <a:srgbClr val="002060"/>
                </a:solidFill>
              </a:rPr>
              <a:t> Beginners</a:t>
            </a:r>
            <a:endParaRPr lang="de-AT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04637DDB-6137-4F6D-903D-5C1C27944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0757"/>
            <a:ext cx="3995937" cy="5667244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266C00D0-0F6C-48EE-9B2F-646D4CDA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27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354F3DCA-25BE-4CBB-8DFF-44C229C4D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255259"/>
            <a:ext cx="4211960" cy="557332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1377A971-A056-4301-802D-09C19CAB1EF6}"/>
              </a:ext>
            </a:extLst>
          </p:cNvPr>
          <p:cNvSpPr txBox="1"/>
          <p:nvPr/>
        </p:nvSpPr>
        <p:spPr>
          <a:xfrm>
            <a:off x="2915816" y="522920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dirty="0" err="1">
                <a:solidFill>
                  <a:schemeClr val="tx1"/>
                </a:solidFill>
              </a:rPr>
              <a:t>kkmkm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mmkkm</a:t>
            </a:r>
            <a:endParaRPr lang="de-AT" sz="1800" dirty="0">
              <a:solidFill>
                <a:schemeClr val="tx1"/>
              </a:solidFill>
            </a:endParaRPr>
          </a:p>
          <a:p>
            <a:r>
              <a:rPr lang="de-AT" sz="1800" dirty="0" err="1">
                <a:solidFill>
                  <a:schemeClr val="tx1"/>
                </a:solidFill>
              </a:rPr>
              <a:t>mkmkm</a:t>
            </a:r>
            <a:r>
              <a:rPr lang="de-AT" sz="1800" dirty="0">
                <a:solidFill>
                  <a:schemeClr val="tx1"/>
                </a:solidFill>
              </a:rPr>
              <a:t> </a:t>
            </a:r>
            <a:r>
              <a:rPr lang="de-AT" sz="1800" dirty="0" err="1">
                <a:solidFill>
                  <a:schemeClr val="tx1"/>
                </a:solidFill>
              </a:rPr>
              <a:t>kmkkm</a:t>
            </a:r>
            <a:endParaRPr lang="de-A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85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1EA360-CBF9-4053-874A-CA98ACB88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10444"/>
          </a:xfrm>
        </p:spPr>
        <p:txBody>
          <a:bodyPr>
            <a:normAutofit/>
          </a:bodyPr>
          <a:lstStyle/>
          <a:p>
            <a:r>
              <a:rPr lang="de-AT" dirty="0"/>
              <a:t>1. Unterrichtsstunde für Anfänger</a:t>
            </a:r>
            <a:br>
              <a:rPr lang="de-AT" dirty="0"/>
            </a:br>
            <a:r>
              <a:rPr lang="de-AT" dirty="0">
                <a:solidFill>
                  <a:srgbClr val="002060"/>
                </a:solidFill>
              </a:rPr>
              <a:t>1. </a:t>
            </a:r>
            <a:r>
              <a:rPr lang="de-AT" dirty="0" err="1">
                <a:solidFill>
                  <a:srgbClr val="002060"/>
                </a:solidFill>
              </a:rPr>
              <a:t>One</a:t>
            </a:r>
            <a:r>
              <a:rPr lang="de-AT" dirty="0">
                <a:solidFill>
                  <a:srgbClr val="002060"/>
                </a:solidFill>
              </a:rPr>
              <a:t> Hour </a:t>
            </a:r>
            <a:r>
              <a:rPr lang="de-AT" dirty="0" err="1">
                <a:solidFill>
                  <a:srgbClr val="002060"/>
                </a:solidFill>
              </a:rPr>
              <a:t>Lesson</a:t>
            </a:r>
            <a:r>
              <a:rPr lang="de-AT" dirty="0">
                <a:solidFill>
                  <a:srgbClr val="002060"/>
                </a:solidFill>
              </a:rPr>
              <a:t> </a:t>
            </a:r>
            <a:r>
              <a:rPr lang="de-AT" dirty="0" err="1">
                <a:solidFill>
                  <a:srgbClr val="002060"/>
                </a:solidFill>
              </a:rPr>
              <a:t>for</a:t>
            </a:r>
            <a:r>
              <a:rPr lang="de-AT" dirty="0">
                <a:solidFill>
                  <a:srgbClr val="002060"/>
                </a:solidFill>
              </a:rPr>
              <a:t> Beginners</a:t>
            </a:r>
            <a:endParaRPr lang="de-AT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B62ACF67-6448-456E-B95F-BC91EDA59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9287"/>
            <a:ext cx="3923928" cy="565951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539670B8-4EAA-4768-9102-FE945A45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FE85FA23-99CE-4CAB-A49C-F65393B82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196324"/>
            <a:ext cx="4001015" cy="568764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CD49D96B-DFFA-4135-A2CA-EFCF5EA62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4509120"/>
            <a:ext cx="2304256" cy="1193276"/>
          </a:xfrm>
          <a:prstGeom prst="rect">
            <a:avLst/>
          </a:prstGeom>
        </p:spPr>
      </p:pic>
      <p:pic>
        <p:nvPicPr>
          <p:cNvPr id="3" name="2 1 Aufnahme">
            <a:hlinkClick r:id="" action="ppaction://media"/>
            <a:extLst>
              <a:ext uri="{FF2B5EF4-FFF2-40B4-BE49-F238E27FC236}">
                <a16:creationId xmlns="" xmlns:a16="http://schemas.microsoft.com/office/drawing/2014/main" id="{0A5AE740-4BBA-4A69-9EF5-ABAF43202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8265" y="3370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577EF13-25C2-4854-9BA4-419E121EC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528392"/>
          </a:xfrm>
        </p:spPr>
        <p:txBody>
          <a:bodyPr/>
          <a:lstStyle/>
          <a:p>
            <a:r>
              <a:rPr lang="de-DE" sz="2400" b="1" dirty="0"/>
              <a:t>Hat man 90 % der Zeichen richtig mitgeschrieben, kommt das nächste Zeichen (Lektion) hinzu.</a:t>
            </a:r>
            <a:endParaRPr lang="de-AT" sz="2400" b="1" dirty="0"/>
          </a:p>
          <a:p>
            <a:endParaRPr lang="de-AT" sz="2400" b="1" dirty="0"/>
          </a:p>
          <a:p>
            <a:r>
              <a:rPr lang="en-GB" sz="2400" dirty="0"/>
              <a:t>When you can copy 90 % of the characters correctly, move up to the next character or lesson.</a:t>
            </a:r>
            <a:endParaRPr lang="de-AT" sz="2400" dirty="0"/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17023B08-8F97-4B98-9A8D-76A99067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0841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0F28469-08D5-4875-8D5A-7D5DA8A72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CW-Schule Graz Team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7C8C631-4013-466F-BB3A-F3821217C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902672"/>
          </a:xfrm>
        </p:spPr>
        <p:txBody>
          <a:bodyPr/>
          <a:lstStyle/>
          <a:p>
            <a:pPr marL="0" indent="0" algn="ctr">
              <a:buNone/>
            </a:pPr>
            <a:r>
              <a:rPr lang="de-AT" sz="2400" b="1" u="sng" dirty="0"/>
              <a:t>Lehrer/Teachers:</a:t>
            </a:r>
          </a:p>
          <a:p>
            <a:pPr marL="0" indent="0" algn="ctr">
              <a:buNone/>
            </a:pPr>
            <a:endParaRPr lang="de-AT" sz="900" b="1" u="sng" dirty="0"/>
          </a:p>
          <a:p>
            <a:pPr marL="0" indent="0" algn="ctr">
              <a:buNone/>
            </a:pPr>
            <a:r>
              <a:rPr lang="de-AT" sz="2400" b="1" dirty="0"/>
              <a:t>OE6RDD, Gerhard</a:t>
            </a:r>
          </a:p>
          <a:p>
            <a:pPr marL="0" indent="0" algn="ctr">
              <a:buNone/>
            </a:pPr>
            <a:r>
              <a:rPr lang="de-AT" sz="2400" b="1" dirty="0"/>
              <a:t>OE6GUG, Günter</a:t>
            </a:r>
          </a:p>
          <a:p>
            <a:pPr marL="0" indent="0" algn="ctr">
              <a:buNone/>
            </a:pPr>
            <a:r>
              <a:rPr lang="de-AT" sz="2400" b="1" dirty="0"/>
              <a:t>OE6SMF, Martin</a:t>
            </a:r>
          </a:p>
          <a:p>
            <a:pPr marL="0" indent="0" algn="ctr">
              <a:buNone/>
            </a:pPr>
            <a:r>
              <a:rPr lang="de-AT" sz="2400" b="1" dirty="0"/>
              <a:t>OE6JBD, Josef</a:t>
            </a:r>
          </a:p>
          <a:p>
            <a:pPr marL="0" indent="0" algn="ctr">
              <a:buNone/>
            </a:pPr>
            <a:r>
              <a:rPr lang="de-AT" sz="2400" b="1" dirty="0"/>
              <a:t>OE6PPE, Peter</a:t>
            </a:r>
          </a:p>
          <a:p>
            <a:pPr marL="0" indent="0" algn="ctr">
              <a:buNone/>
            </a:pPr>
            <a:r>
              <a:rPr lang="de-AT" sz="2400" b="1" dirty="0" smtClean="0"/>
              <a:t>OE6FEG/M0FEU</a:t>
            </a:r>
            <a:r>
              <a:rPr lang="de-AT" sz="2400" b="1" dirty="0"/>
              <a:t>, Matt</a:t>
            </a:r>
          </a:p>
          <a:p>
            <a:pPr algn="ctr"/>
            <a:endParaRPr lang="de-AT" sz="2400" b="1" dirty="0"/>
          </a:p>
          <a:p>
            <a:pPr marL="0" indent="0" algn="ctr">
              <a:buNone/>
            </a:pPr>
            <a:endParaRPr lang="de-AT" sz="2400" b="1" dirty="0"/>
          </a:p>
          <a:p>
            <a:pPr marL="0" indent="0" algn="ctr">
              <a:buNone/>
            </a:pPr>
            <a:r>
              <a:rPr lang="de-AT" sz="2400" b="1" dirty="0"/>
              <a:t>Organisation: OE6VWG, Werner</a:t>
            </a:r>
          </a:p>
          <a:p>
            <a:pPr marL="0" indent="0" algn="ctr">
              <a:buNone/>
            </a:pPr>
            <a:r>
              <a:rPr lang="de-AT" sz="2400" b="1" dirty="0"/>
              <a:t>QRS Net Graz: OE6GUG, Günter</a:t>
            </a:r>
          </a:p>
          <a:p>
            <a:pPr marL="0" indent="0" algn="ctr">
              <a:buNone/>
            </a:pPr>
            <a:r>
              <a:rPr lang="de-AT" sz="2400" b="1" dirty="0"/>
              <a:t>Technik/Technology: OE6TZE, Thomas</a:t>
            </a:r>
          </a:p>
          <a:p>
            <a:pPr marL="0" indent="0" algn="ctr">
              <a:buNone/>
            </a:pPr>
            <a:r>
              <a:rPr lang="de-AT" sz="2400" b="1" dirty="0"/>
              <a:t>Webmaster / QSP OE6PPE, Peter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84FEA37-BE5D-42ED-9949-7F6F148A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5861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20D8960-AE2A-4EDC-9978-136C0D07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10444"/>
          </a:xfrm>
        </p:spPr>
        <p:txBody>
          <a:bodyPr>
            <a:normAutofit/>
          </a:bodyPr>
          <a:lstStyle/>
          <a:p>
            <a:r>
              <a:rPr lang="de-AT" dirty="0"/>
              <a:t>Lektion 3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 3 </a:t>
            </a:r>
            <a:r>
              <a:rPr lang="de-AT" dirty="0" err="1">
                <a:solidFill>
                  <a:schemeClr val="tx1"/>
                </a:solidFill>
              </a:rPr>
              <a:t>Characters</a:t>
            </a:r>
            <a:endParaRPr lang="de-AT" dirty="0">
              <a:solidFill>
                <a:schemeClr val="tx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94D35FB0-42BF-4479-BCA1-DB4729568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39" y="2062187"/>
            <a:ext cx="8065922" cy="4175125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B4D49BF4-BB77-4964-8D65-1B4AA419A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29676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8905FCA-5C47-4C5B-BE6E-C1B5229E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Repeat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6BC027CC-7596-461E-B528-FB4288AF5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7967"/>
            <a:ext cx="4159679" cy="5783347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B6DB902-C5E1-48DE-B891-03D9A3306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31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F282C753-FBD1-43C8-97C0-278AEF009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50" y="636051"/>
            <a:ext cx="4200369" cy="5805264"/>
          </a:xfrm>
          <a:prstGeom prst="rect">
            <a:avLst/>
          </a:prstGeom>
        </p:spPr>
      </p:pic>
      <p:pic>
        <p:nvPicPr>
          <p:cNvPr id="3" name="2 R">
            <a:hlinkClick r:id="" action="ppaction://media"/>
            <a:extLst>
              <a:ext uri="{FF2B5EF4-FFF2-40B4-BE49-F238E27FC236}">
                <a16:creationId xmlns="" xmlns:a16="http://schemas.microsoft.com/office/drawing/2014/main" id="{8B025C8A-256F-474D-BE82-FD0DDF0FD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0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33CFE33-AB69-46C9-ACE6-77E11486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634380"/>
          </a:xfrm>
        </p:spPr>
        <p:txBody>
          <a:bodyPr>
            <a:normAutofit/>
          </a:bodyPr>
          <a:lstStyle/>
          <a:p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3E25426A-07E2-4452-95CF-C58CA3BB5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52529"/>
          </a:xfrm>
        </p:spPr>
        <p:txBody>
          <a:bodyPr/>
          <a:lstStyle/>
          <a:p>
            <a:pPr marL="0" indent="0">
              <a:buNone/>
            </a:pPr>
            <a:r>
              <a:rPr lang="de-AT" b="1" dirty="0"/>
              <a:t>CW-Kurs zweimal im Monat</a:t>
            </a:r>
            <a:endParaRPr lang="de-AT" sz="2400" dirty="0"/>
          </a:p>
          <a:p>
            <a:pPr marL="0" indent="0">
              <a:buNone/>
            </a:pPr>
            <a:r>
              <a:rPr lang="de-AT" sz="2000" dirty="0"/>
              <a:t>CA. 30 Minuten jeden Tag üben</a:t>
            </a:r>
            <a:r>
              <a:rPr lang="de-AT" sz="2400" dirty="0"/>
              <a:t>.</a:t>
            </a:r>
            <a:endParaRPr lang="de-AT" dirty="0"/>
          </a:p>
          <a:p>
            <a:pPr marL="0" indent="0">
              <a:buNone/>
            </a:pPr>
            <a:endParaRPr lang="de-AT" dirty="0"/>
          </a:p>
          <a:p>
            <a:endParaRPr lang="de-AT" dirty="0"/>
          </a:p>
          <a:p>
            <a:pPr marL="0" indent="0">
              <a:buNone/>
            </a:pPr>
            <a:r>
              <a:rPr lang="de-AT" b="1" dirty="0"/>
              <a:t>CW </a:t>
            </a:r>
            <a:r>
              <a:rPr lang="de-AT" b="1" dirty="0" err="1"/>
              <a:t>course</a:t>
            </a:r>
            <a:r>
              <a:rPr lang="de-AT" b="1" dirty="0"/>
              <a:t> </a:t>
            </a:r>
            <a:r>
              <a:rPr lang="de-AT" b="1" dirty="0" err="1"/>
              <a:t>takes</a:t>
            </a:r>
            <a:r>
              <a:rPr lang="de-AT" b="1" dirty="0"/>
              <a:t> </a:t>
            </a:r>
            <a:r>
              <a:rPr lang="de-AT" b="1" dirty="0" err="1"/>
              <a:t>place</a:t>
            </a:r>
            <a:r>
              <a:rPr lang="de-AT" b="1" dirty="0"/>
              <a:t> </a:t>
            </a:r>
            <a:r>
              <a:rPr lang="de-AT" b="1" dirty="0" err="1"/>
              <a:t>twice</a:t>
            </a:r>
            <a:r>
              <a:rPr lang="de-AT" b="1" dirty="0"/>
              <a:t> a </a:t>
            </a:r>
            <a:r>
              <a:rPr lang="de-AT" b="1" dirty="0" err="1"/>
              <a:t>month</a:t>
            </a:r>
            <a:endParaRPr lang="de-AT" b="1" dirty="0"/>
          </a:p>
          <a:p>
            <a:pPr marL="0" indent="0">
              <a:buNone/>
            </a:pPr>
            <a:r>
              <a:rPr lang="de-AT" sz="2000" dirty="0"/>
              <a:t>Practice </a:t>
            </a:r>
            <a:r>
              <a:rPr lang="de-AT" sz="2000" dirty="0" err="1"/>
              <a:t>approximately</a:t>
            </a:r>
            <a:r>
              <a:rPr lang="de-AT" sz="2000" dirty="0"/>
              <a:t> 30 </a:t>
            </a:r>
            <a:r>
              <a:rPr lang="de-AT" sz="2000" dirty="0" err="1"/>
              <a:t>minutes</a:t>
            </a:r>
            <a:r>
              <a:rPr lang="de-AT" sz="2000" dirty="0"/>
              <a:t> a </a:t>
            </a:r>
            <a:r>
              <a:rPr lang="de-AT" sz="2000" dirty="0" err="1"/>
              <a:t>day</a:t>
            </a:r>
            <a:endParaRPr lang="de-AT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C0A6DF9D-0E01-49FB-AC8A-BF7647901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4897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0A84F32-81B2-4B32-B1D5-251A14A7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562372"/>
          </a:xfrm>
        </p:spPr>
        <p:txBody>
          <a:bodyPr>
            <a:normAutofit fontScale="90000"/>
          </a:bodyPr>
          <a:lstStyle/>
          <a:p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DF67C69-F80D-4028-BA48-26744EB55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36505"/>
          </a:xfrm>
        </p:spPr>
        <p:txBody>
          <a:bodyPr/>
          <a:lstStyle/>
          <a:p>
            <a:r>
              <a:rPr lang="de-AT" b="1" dirty="0"/>
              <a:t>Jeder übt zu Hause so weit er kommt</a:t>
            </a:r>
          </a:p>
          <a:p>
            <a:endParaRPr lang="de-AT" dirty="0"/>
          </a:p>
          <a:p>
            <a:r>
              <a:rPr lang="de-AT" dirty="0" err="1"/>
              <a:t>Everyone</a:t>
            </a:r>
            <a:r>
              <a:rPr lang="de-AT" dirty="0"/>
              <a:t> </a:t>
            </a:r>
            <a:r>
              <a:rPr lang="de-AT" dirty="0" err="1" smtClean="0"/>
              <a:t>should</a:t>
            </a:r>
            <a:r>
              <a:rPr lang="de-AT" dirty="0" smtClean="0"/>
              <a:t> </a:t>
            </a:r>
            <a:r>
              <a:rPr lang="de-AT" dirty="0" err="1" smtClean="0"/>
              <a:t>practice</a:t>
            </a:r>
            <a:r>
              <a:rPr lang="de-AT" dirty="0" smtClean="0"/>
              <a:t> </a:t>
            </a:r>
            <a:r>
              <a:rPr lang="de-AT" dirty="0"/>
              <a:t>at </a:t>
            </a:r>
            <a:r>
              <a:rPr lang="de-AT" dirty="0" err="1"/>
              <a:t>home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much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they</a:t>
            </a:r>
            <a:r>
              <a:rPr lang="de-AT" dirty="0"/>
              <a:t> </a:t>
            </a:r>
            <a:r>
              <a:rPr lang="de-AT" dirty="0" err="1" smtClean="0"/>
              <a:t>can</a:t>
            </a:r>
            <a:r>
              <a:rPr lang="de-AT" dirty="0" smtClean="0"/>
              <a:t>.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09B261B-887A-4A10-AC7B-BD236BC2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13174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635455C-BD6E-4C3F-B993-0D172C98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138436"/>
          </a:xfrm>
        </p:spPr>
        <p:txBody>
          <a:bodyPr>
            <a:normAutofit/>
          </a:bodyPr>
          <a:lstStyle/>
          <a:p>
            <a:r>
              <a:rPr lang="de-AT" dirty="0"/>
              <a:t>2. Unterrichtsstunde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2. </a:t>
            </a:r>
            <a:r>
              <a:rPr lang="de-AT" dirty="0" err="1">
                <a:solidFill>
                  <a:schemeClr val="tx1"/>
                </a:solidFill>
              </a:rPr>
              <a:t>One</a:t>
            </a:r>
            <a:r>
              <a:rPr lang="de-AT" dirty="0">
                <a:solidFill>
                  <a:schemeClr val="tx1"/>
                </a:solidFill>
              </a:rPr>
              <a:t> Hour </a:t>
            </a:r>
            <a:r>
              <a:rPr lang="de-AT" dirty="0" err="1">
                <a:solidFill>
                  <a:schemeClr val="tx1"/>
                </a:solidFill>
              </a:rPr>
              <a:t>Lesson</a:t>
            </a:r>
            <a:r>
              <a:rPr lang="de-AT" dirty="0">
                <a:solidFill>
                  <a:schemeClr val="tx1"/>
                </a:solidFill>
              </a:rPr>
              <a:t> Plan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="" xmlns:a16="http://schemas.microsoft.com/office/drawing/2014/main" id="{BB812F81-D2B9-4C8E-94AD-640048D9EC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660404"/>
              </p:ext>
            </p:extLst>
          </p:nvPr>
        </p:nvGraphicFramePr>
        <p:xfrm>
          <a:off x="457200" y="1772816"/>
          <a:ext cx="8229600" cy="417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681780209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663179112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4057060465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3448293660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1751201710"/>
                    </a:ext>
                  </a:extLst>
                </a:gridCol>
              </a:tblGrid>
              <a:tr h="521990">
                <a:tc>
                  <a:txBody>
                    <a:bodyPr/>
                    <a:lstStyle/>
                    <a:p>
                      <a:r>
                        <a:rPr lang="de-AT" b="1" dirty="0">
                          <a:solidFill>
                            <a:srgbClr val="002060"/>
                          </a:solidFill>
                        </a:rPr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b="1" dirty="0">
                          <a:solidFill>
                            <a:srgbClr val="002060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b="1" dirty="0">
                          <a:solidFill>
                            <a:srgbClr val="002060"/>
                          </a:solidFill>
                        </a:rPr>
                        <a:t>Lektion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b="1" dirty="0">
                          <a:solidFill>
                            <a:srgbClr val="002060"/>
                          </a:solidFill>
                        </a:rPr>
                        <a:t>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14504226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398114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8862279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Otto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07216079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Hans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3351332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OE6DDD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Josef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7944973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OE6EEE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Gerd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5927067"/>
                  </a:ext>
                </a:extLst>
              </a:tr>
              <a:tr h="521990">
                <a:tc>
                  <a:txBody>
                    <a:bodyPr/>
                    <a:lstStyle/>
                    <a:p>
                      <a:r>
                        <a:rPr lang="de-AT" dirty="0"/>
                        <a:t>OE6FFF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Susi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0984628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5E41E5A9-82D7-43E0-9FC4-FE85F5D4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27215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7FF00D5-3769-410B-9D4A-E2AE7626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318262"/>
          </a:xfrm>
        </p:spPr>
        <p:txBody>
          <a:bodyPr>
            <a:normAutofit/>
          </a:bodyPr>
          <a:lstStyle/>
          <a:p>
            <a:r>
              <a:rPr lang="de-AT" dirty="0"/>
              <a:t>2. Unterrichtsstunde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2. </a:t>
            </a:r>
            <a:r>
              <a:rPr lang="de-AT" dirty="0" err="1">
                <a:solidFill>
                  <a:schemeClr val="tx1"/>
                </a:solidFill>
              </a:rPr>
              <a:t>One</a:t>
            </a:r>
            <a:r>
              <a:rPr lang="de-AT" dirty="0">
                <a:solidFill>
                  <a:schemeClr val="tx1"/>
                </a:solidFill>
              </a:rPr>
              <a:t> Hour </a:t>
            </a:r>
            <a:r>
              <a:rPr lang="de-AT" dirty="0" err="1">
                <a:solidFill>
                  <a:schemeClr val="tx1"/>
                </a:solidFill>
              </a:rPr>
              <a:t>Lesson</a:t>
            </a:r>
            <a:r>
              <a:rPr lang="de-AT" dirty="0">
                <a:solidFill>
                  <a:schemeClr val="tx1"/>
                </a:solidFill>
              </a:rPr>
              <a:t> Plan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D0797945-F78D-42AD-98A4-F90A336A5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760"/>
            <a:ext cx="3928063" cy="5613641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E37FFFB-2BEA-4DBB-9123-7C422643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35</a:t>
            </a:fld>
            <a:endParaRPr lang="en-GB" alt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094FBD8D-45FC-4753-AA72-429F3AF6B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299" y="1268760"/>
            <a:ext cx="4068701" cy="55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44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7BD617F-A8CB-41EC-A8E3-DA1A5D80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354460"/>
          </a:xfrm>
        </p:spPr>
        <p:txBody>
          <a:bodyPr>
            <a:normAutofit/>
          </a:bodyPr>
          <a:lstStyle/>
          <a:p>
            <a:r>
              <a:rPr lang="de-AT"/>
              <a:t>Erahnen / andeuten</a:t>
            </a:r>
            <a:r>
              <a:rPr lang="de-AT" dirty="0"/>
              <a:t/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Foreshadowing</a:t>
            </a:r>
            <a:endParaRPr lang="de-AT" dirty="0">
              <a:solidFill>
                <a:schemeClr val="tx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13D0A7D5-401E-4649-B6AC-C48CD8416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315969"/>
            <a:ext cx="4678265" cy="554263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AA354EA-1D2A-49C0-A9F2-5C9A9039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99114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7FF00D5-3769-410B-9D4A-E2AE7626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316"/>
            <a:ext cx="9144000" cy="1210444"/>
          </a:xfrm>
        </p:spPr>
        <p:txBody>
          <a:bodyPr>
            <a:normAutofit fontScale="90000"/>
          </a:bodyPr>
          <a:lstStyle/>
          <a:p>
            <a:r>
              <a:rPr lang="de-AT" dirty="0"/>
              <a:t>Ab Lektion 5 kommen die Abkürzungen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After 5 </a:t>
            </a:r>
            <a:r>
              <a:rPr lang="de-AT" dirty="0" err="1">
                <a:solidFill>
                  <a:schemeClr val="tx1"/>
                </a:solidFill>
              </a:rPr>
              <a:t>Characters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come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the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Abbreviations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E37FFFB-2BEA-4DBB-9123-7C422643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37</a:t>
            </a:fld>
            <a:endParaRPr lang="en-GB" altLang="en-US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="" xmlns:a16="http://schemas.microsoft.com/office/drawing/2014/main" id="{3ADD5761-5565-449C-BA24-5A000B83A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4303"/>
            <a:ext cx="4572000" cy="1918684"/>
          </a:xfr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4E257F26-4C20-4085-913F-06477C299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34303"/>
            <a:ext cx="4577879" cy="542369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0B4EFD21-28AF-4645-AE49-11FD21DAD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9970"/>
            <a:ext cx="4572000" cy="1897660"/>
          </a:xfrm>
          <a:prstGeom prst="rect">
            <a:avLst/>
          </a:prstGeom>
        </p:spPr>
      </p:pic>
      <p:pic>
        <p:nvPicPr>
          <p:cNvPr id="3" name="L5(1-2Buchstaben))0000">
            <a:hlinkClick r:id="" action="ppaction://media"/>
            <a:extLst>
              <a:ext uri="{FF2B5EF4-FFF2-40B4-BE49-F238E27FC236}">
                <a16:creationId xmlns="" xmlns:a16="http://schemas.microsoft.com/office/drawing/2014/main" id="{2F251881-0412-4EFB-A3D0-056A8414B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172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A9773F9-5514-4EDE-8263-15C5D2B5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138436"/>
          </a:xfrm>
        </p:spPr>
        <p:txBody>
          <a:bodyPr>
            <a:normAutofit/>
          </a:bodyPr>
          <a:lstStyle/>
          <a:p>
            <a:r>
              <a:rPr lang="de-AT" dirty="0"/>
              <a:t>Abkürzungen für zu Hause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Practicing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Abbreviations</a:t>
            </a:r>
            <a:r>
              <a:rPr lang="de-AT" dirty="0">
                <a:solidFill>
                  <a:schemeClr val="tx1"/>
                </a:solidFill>
              </a:rPr>
              <a:t> at Home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981585C1-8E18-4BEF-AA2C-40EA25B6B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5321"/>
            <a:ext cx="4139952" cy="5698079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C67CD1F-35BC-4D0D-905B-51E50839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38</a:t>
            </a:fld>
            <a:endParaRPr lang="en-GB" alt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F20AD306-8944-4DEB-BE11-59BFC7ED5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200065"/>
            <a:ext cx="4139952" cy="5657935"/>
          </a:xfrm>
          <a:prstGeom prst="rect">
            <a:avLst/>
          </a:prstGeom>
        </p:spPr>
      </p:pic>
      <p:pic>
        <p:nvPicPr>
          <p:cNvPr id="3" name="L5(1-2Buchstaben))0000">
            <a:hlinkClick r:id="" action="ppaction://media"/>
            <a:extLst>
              <a:ext uri="{FF2B5EF4-FFF2-40B4-BE49-F238E27FC236}">
                <a16:creationId xmlns="" xmlns:a16="http://schemas.microsoft.com/office/drawing/2014/main" id="{ACBDB0F7-91A0-4AA9-ABF1-7FF78BB1F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BD7AD72-67EB-40EB-B29E-AA2458E6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138436"/>
          </a:xfrm>
        </p:spPr>
        <p:txBody>
          <a:bodyPr>
            <a:normAutofit/>
          </a:bodyPr>
          <a:lstStyle/>
          <a:p>
            <a:r>
              <a:rPr lang="de-AT" dirty="0"/>
              <a:t>Gruppe aufteilen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Splitting </a:t>
            </a:r>
            <a:r>
              <a:rPr lang="de-AT" dirty="0" err="1">
                <a:solidFill>
                  <a:schemeClr val="tx1"/>
                </a:solidFill>
              </a:rPr>
              <a:t>the</a:t>
            </a:r>
            <a:r>
              <a:rPr lang="de-AT" dirty="0">
                <a:solidFill>
                  <a:schemeClr val="tx1"/>
                </a:solidFill>
              </a:rPr>
              <a:t> Groups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="" xmlns:a16="http://schemas.microsoft.com/office/drawing/2014/main" id="{B73AE67E-F512-45FB-9B45-792C3A23BA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538464"/>
              </p:ext>
            </p:extLst>
          </p:nvPr>
        </p:nvGraphicFramePr>
        <p:xfrm>
          <a:off x="539552" y="1585639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3412847849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338137781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3495321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3233515619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31616749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chemeClr val="tx1"/>
                          </a:solidFill>
                        </a:rPr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chemeClr val="tx1"/>
                          </a:solidFill>
                        </a:rPr>
                        <a:t>Lektion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chemeClr val="tx1"/>
                          </a:solidFill>
                        </a:rPr>
                        <a:t>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51915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451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OE6BBB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Otto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1265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OE6FFF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Susi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29310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/>
                        <a:t>OE6AAA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75414402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B548BF6-327F-4F91-94CA-AE4C0172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39</a:t>
            </a:fld>
            <a:endParaRPr lang="en-GB" altLang="en-US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="" xmlns:a16="http://schemas.microsoft.com/office/drawing/2014/main" id="{A23BC936-3661-4A29-A6B3-F86813964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92515"/>
              </p:ext>
            </p:extLst>
          </p:nvPr>
        </p:nvGraphicFramePr>
        <p:xfrm>
          <a:off x="457200" y="4293096"/>
          <a:ext cx="8229600" cy="237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3216037256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191891559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1675926686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5400337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521317440"/>
                    </a:ext>
                  </a:extLst>
                </a:gridCol>
              </a:tblGrid>
              <a:tr h="475253"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chemeClr val="tx1"/>
                          </a:solidFill>
                        </a:rPr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chemeClr val="tx1"/>
                          </a:solidFill>
                        </a:rPr>
                        <a:t>Lektion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>
                          <a:solidFill>
                            <a:schemeClr val="tx1"/>
                          </a:solidFill>
                        </a:rPr>
                        <a:t>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9095791"/>
                  </a:ext>
                </a:extLst>
              </a:tr>
              <a:tr h="475253"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8527374"/>
                  </a:ext>
                </a:extLst>
              </a:tr>
              <a:tr h="475253">
                <a:tc>
                  <a:txBody>
                    <a:bodyPr/>
                    <a:lstStyle/>
                    <a:p>
                      <a:r>
                        <a:rPr lang="de-AT" dirty="0"/>
                        <a:t>OE6CCC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Hans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45765594"/>
                  </a:ext>
                </a:extLst>
              </a:tr>
              <a:tr h="475253">
                <a:tc>
                  <a:txBody>
                    <a:bodyPr/>
                    <a:lstStyle/>
                    <a:p>
                      <a:r>
                        <a:rPr lang="de-AT" dirty="0"/>
                        <a:t>OE6DDD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Josef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3722622"/>
                  </a:ext>
                </a:extLst>
              </a:tr>
              <a:tr h="475253">
                <a:tc>
                  <a:txBody>
                    <a:bodyPr/>
                    <a:lstStyle/>
                    <a:p>
                      <a:r>
                        <a:rPr lang="de-AT" dirty="0"/>
                        <a:t>OE6EEE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Gerd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5/15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9323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9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FC34913-9D63-4DEF-B619-EAA78F1BC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814193F-4354-413C-B9DD-7220F5A88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80521"/>
          </a:xfrm>
        </p:spPr>
        <p:txBody>
          <a:bodyPr/>
          <a:lstStyle/>
          <a:p>
            <a:r>
              <a:rPr lang="de-AT" b="1" dirty="0"/>
              <a:t>Video- und Tonaufnahme nur für Eigengebrauch</a:t>
            </a:r>
          </a:p>
          <a:p>
            <a:endParaRPr lang="de-AT" b="1" dirty="0"/>
          </a:p>
          <a:p>
            <a:r>
              <a:rPr lang="de-AT" dirty="0"/>
              <a:t>Video and </a:t>
            </a:r>
            <a:r>
              <a:rPr lang="de-AT" dirty="0" err="1"/>
              <a:t>sound</a:t>
            </a:r>
            <a:r>
              <a:rPr lang="de-AT" dirty="0"/>
              <a:t> </a:t>
            </a:r>
            <a:r>
              <a:rPr lang="de-AT" dirty="0" err="1" smtClean="0"/>
              <a:t>recordings</a:t>
            </a:r>
            <a:r>
              <a:rPr lang="de-AT" dirty="0" smtClean="0"/>
              <a:t> </a:t>
            </a:r>
            <a:r>
              <a:rPr lang="de-AT" dirty="0" err="1"/>
              <a:t>only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own </a:t>
            </a:r>
            <a:r>
              <a:rPr lang="de-AT" dirty="0" err="1"/>
              <a:t>use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91E37427-CC3D-4086-A5AB-14CDDB73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2C70812E-3617-4030-9A80-05868F51E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4797152"/>
            <a:ext cx="5658640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74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9F117D9-D139-4C9B-9D06-BB45BD6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sz="2000" dirty="0"/>
              <a:t>Ab Lektion 42 werden die Abstände verkleinert</a:t>
            </a:r>
            <a:br>
              <a:rPr lang="de-AT" sz="2000" dirty="0"/>
            </a:br>
            <a:r>
              <a:rPr lang="de-AT" sz="2000" dirty="0">
                <a:solidFill>
                  <a:schemeClr val="tx1"/>
                </a:solidFill>
              </a:rPr>
              <a:t>After 42 </a:t>
            </a:r>
            <a:r>
              <a:rPr lang="de-AT" sz="2000" dirty="0" err="1">
                <a:solidFill>
                  <a:schemeClr val="tx1"/>
                </a:solidFill>
              </a:rPr>
              <a:t>characters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the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gaps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are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reduced</a:t>
            </a:r>
            <a:endParaRPr lang="de-AT" sz="2000" dirty="0">
              <a:solidFill>
                <a:schemeClr val="tx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D8CB0A94-4D7B-4035-B872-DA722358A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564904"/>
            <a:ext cx="8229600" cy="1982037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42BDB04-154F-4CEE-9384-6843D652B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53103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EA046F6-25BF-4775-8618-66C31E73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dirty="0"/>
              <a:t>Ab 8/15 keine 5er Gruppen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No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more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groups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of</a:t>
            </a:r>
            <a:r>
              <a:rPr lang="de-AT" dirty="0">
                <a:solidFill>
                  <a:schemeClr val="tx1"/>
                </a:solidFill>
              </a:rPr>
              <a:t> 5 after 8/15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7AB91541-36B2-40DD-BF85-37ED3579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41</a:t>
            </a:fld>
            <a:endParaRPr lang="en-GB" altLang="en-US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="" xmlns:a16="http://schemas.microsoft.com/office/drawing/2014/main" id="{CE71C371-0F9F-41FE-8DC9-275E6A809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3" y="2924944"/>
            <a:ext cx="9144000" cy="2156446"/>
          </a:xfrm>
        </p:spPr>
      </p:pic>
    </p:spTree>
    <p:extLst>
      <p:ext uri="{BB962C8B-B14F-4D97-AF65-F5344CB8AC3E}">
        <p14:creationId xmlns:p14="http://schemas.microsoft.com/office/powerpoint/2010/main" val="3972074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CE08F15-3C86-4910-8CEE-BE10577F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138436"/>
          </a:xfrm>
        </p:spPr>
        <p:txBody>
          <a:bodyPr>
            <a:normAutofit/>
          </a:bodyPr>
          <a:lstStyle/>
          <a:p>
            <a:r>
              <a:rPr lang="de-AT" dirty="0"/>
              <a:t>Prüfungstempo 12/15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Examination Speed 12/15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202FDDF2-2DCB-4297-99CE-C408260BC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628239"/>
            <a:ext cx="8229600" cy="1965165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774C007B-0416-41E6-A7FE-640C0201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06471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FFFC638-CFB4-4E35-8EB9-B071E41A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8/15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778A64C5-8D28-478C-BB50-080869178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248" y="634380"/>
            <a:ext cx="3789975" cy="622084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2A858311-D6CB-4C91-B91A-77ABCED4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47174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0FB17A7-669D-41D2-9497-4B63EDBA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56134"/>
          </a:xfrm>
        </p:spPr>
        <p:txBody>
          <a:bodyPr>
            <a:normAutofit/>
          </a:bodyPr>
          <a:lstStyle/>
          <a:p>
            <a:r>
              <a:rPr lang="de-AT" dirty="0"/>
              <a:t>QSO Vorbereitung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Preparing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for</a:t>
            </a:r>
            <a:r>
              <a:rPr lang="de-AT" dirty="0">
                <a:solidFill>
                  <a:schemeClr val="tx1"/>
                </a:solidFill>
              </a:rPr>
              <a:t> a QSO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FA66876B-4D26-4436-98D8-96F069DB2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314450"/>
            <a:ext cx="7391400" cy="5543550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8B6C605-B2C8-4C10-80AE-EE2819FB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41726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BDC731B-A11F-4D11-94E6-B4F470F2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QSO auf der UNI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58F3B902-3D2F-44EE-A03F-DFC5C37C9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9391"/>
            <a:ext cx="4846988" cy="3635241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8537AB5-D01C-485A-82EA-76A11975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45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9023240A-C6FA-4103-AAAD-B3C344CBBB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543" y="3621329"/>
            <a:ext cx="4283968" cy="32129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2A603C3C-96D5-4A71-829A-F2F8318F52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221" y="689541"/>
            <a:ext cx="3904844" cy="29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01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7698D61-8191-454C-8823-B348E8514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QRS NET Graz OE6GUG Günter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D19A1810-1438-44A9-B432-10A6C4A39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Jeden Dienstag / Tuesday</a:t>
            </a:r>
          </a:p>
          <a:p>
            <a:r>
              <a:rPr lang="de-AT" dirty="0" smtClean="0"/>
              <a:t>20 UHR </a:t>
            </a:r>
            <a:r>
              <a:rPr lang="de-AT" dirty="0"/>
              <a:t>/ </a:t>
            </a:r>
            <a:r>
              <a:rPr lang="de-AT" dirty="0" err="1"/>
              <a:t>hours</a:t>
            </a:r>
            <a:endParaRPr lang="de-AT" dirty="0"/>
          </a:p>
          <a:p>
            <a:r>
              <a:rPr lang="de-AT" dirty="0" smtClean="0"/>
              <a:t>80 </a:t>
            </a:r>
            <a:r>
              <a:rPr lang="de-AT" dirty="0" err="1" smtClean="0"/>
              <a:t>mtrs</a:t>
            </a:r>
            <a:r>
              <a:rPr lang="de-AT" dirty="0" smtClean="0"/>
              <a:t> </a:t>
            </a:r>
            <a:r>
              <a:rPr lang="de-AT" dirty="0"/>
              <a:t>und 28.055 MHz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48158D4-5307-45F7-8536-A2A8785F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46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81A3D7CB-FAD6-4A68-B24F-821D745BC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404652"/>
            <a:ext cx="4131016" cy="44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37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66A4461-B8B7-4D8C-82BA-8B562149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sz="2000" dirty="0"/>
              <a:t>Man kann sehr früh als </a:t>
            </a:r>
            <a:r>
              <a:rPr lang="de-AT" sz="2000" dirty="0" err="1"/>
              <a:t>Sota</a:t>
            </a:r>
            <a:r>
              <a:rPr lang="de-AT" sz="2000" dirty="0"/>
              <a:t> Jäger beginnen (QRS)</a:t>
            </a:r>
            <a:br>
              <a:rPr lang="de-AT" sz="2000" dirty="0"/>
            </a:br>
            <a:r>
              <a:rPr lang="de-AT" sz="2000" dirty="0" err="1">
                <a:solidFill>
                  <a:schemeClr val="tx1"/>
                </a:solidFill>
              </a:rPr>
              <a:t>You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can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start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early</a:t>
            </a:r>
            <a:r>
              <a:rPr lang="de-AT" sz="2000" dirty="0">
                <a:solidFill>
                  <a:schemeClr val="tx1"/>
                </a:solidFill>
              </a:rPr>
              <a:t> on </a:t>
            </a:r>
            <a:r>
              <a:rPr lang="de-AT" sz="2000" dirty="0" err="1">
                <a:solidFill>
                  <a:schemeClr val="tx1"/>
                </a:solidFill>
              </a:rPr>
              <a:t>as</a:t>
            </a:r>
            <a:r>
              <a:rPr lang="de-AT" sz="2000" dirty="0">
                <a:solidFill>
                  <a:schemeClr val="tx1"/>
                </a:solidFill>
              </a:rPr>
              <a:t> a </a:t>
            </a:r>
            <a:r>
              <a:rPr lang="de-AT" sz="2000" dirty="0" err="1">
                <a:solidFill>
                  <a:schemeClr val="tx1"/>
                </a:solidFill>
              </a:rPr>
              <a:t>Sota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Chaser</a:t>
            </a:r>
            <a:r>
              <a:rPr lang="de-AT" sz="2000" dirty="0">
                <a:solidFill>
                  <a:schemeClr val="tx1"/>
                </a:solidFill>
              </a:rPr>
              <a:t> / (QRS)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AEF360F6-C463-403A-83D2-47C7E9373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875" y="1196752"/>
            <a:ext cx="9226432" cy="5661248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7B5081A3-7DCE-4B6D-844A-DC5017C4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8650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AE790FE-9FBB-44C0-83E3-E1D1C4FA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10444"/>
          </a:xfrm>
        </p:spPr>
        <p:txBody>
          <a:bodyPr>
            <a:normAutofit/>
          </a:bodyPr>
          <a:lstStyle/>
          <a:p>
            <a:r>
              <a:rPr lang="de-AT" dirty="0" err="1"/>
              <a:t>Sota</a:t>
            </a:r>
            <a:r>
              <a:rPr lang="de-AT" dirty="0"/>
              <a:t> Jäger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Sota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Chaser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CBC80319-59B8-461E-8098-DCD68AD36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776"/>
            <a:ext cx="9108504" cy="4896545"/>
          </a:xfrm>
        </p:spPr>
        <p:txBody>
          <a:bodyPr/>
          <a:lstStyle/>
          <a:p>
            <a:r>
              <a:rPr lang="de-AT" sz="2000" b="1" u="sng" dirty="0" err="1"/>
              <a:t>Sota</a:t>
            </a:r>
            <a:r>
              <a:rPr lang="de-AT" sz="2000" b="1" u="sng" dirty="0"/>
              <a:t> Alarm</a:t>
            </a:r>
            <a:r>
              <a:rPr lang="de-AT" sz="2000" b="1" dirty="0"/>
              <a:t>: </a:t>
            </a:r>
            <a:r>
              <a:rPr lang="de-AT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http://www.on6zq.be/p/swf/#/spotfilter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08FB97C5-3842-4578-AD39-6C5EF147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48</a:t>
            </a:fld>
            <a:endParaRPr lang="en-GB" alt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2B2D90FB-1C38-4499-9DF4-EB391C1BA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57047"/>
            <a:ext cx="7833805" cy="4392488"/>
          </a:xfrm>
          <a:prstGeom prst="rect">
            <a:avLst/>
          </a:prstGeom>
        </p:spPr>
      </p:pic>
      <p:pic>
        <p:nvPicPr>
          <p:cNvPr id="5" name="1 Sota Alarm">
            <a:hlinkClick r:id="" action="ppaction://media"/>
            <a:extLst>
              <a:ext uri="{FF2B5EF4-FFF2-40B4-BE49-F238E27FC236}">
                <a16:creationId xmlns="" xmlns:a16="http://schemas.microsoft.com/office/drawing/2014/main" id="{19D339DE-C62A-4AD3-A922-C40450D81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3556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3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5A63388-4F6C-45B0-98C6-490952BA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Sota</a:t>
            </a:r>
            <a:r>
              <a:rPr lang="de-AT" dirty="0"/>
              <a:t> QSO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BA440A2B-9CEC-46FA-A58F-A1B09E4B8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4620042" cy="447296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94F3A6E9-7ABC-4F48-8955-82BCA1F30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49</a:t>
            </a:fld>
            <a:endParaRPr lang="en-GB" alt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9EA70D00-434F-4050-9395-821A7D7F6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333" y="1484784"/>
            <a:ext cx="4479668" cy="44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6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195F4E8-25ED-4549-9DA3-97AF2D16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http://oe6.oevsv.at/home/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C03FB6AD-A9DD-4FEF-A17E-A62CBD01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="" xmlns:a16="http://schemas.microsoft.com/office/drawing/2014/main" id="{4BE819EA-E8F7-48D3-BA4A-D4F840DBB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</p:spTree>
    <p:extLst>
      <p:ext uri="{BB962C8B-B14F-4D97-AF65-F5344CB8AC3E}">
        <p14:creationId xmlns:p14="http://schemas.microsoft.com/office/powerpoint/2010/main" val="2208332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12D6E81-DDA9-4612-991C-D5628F93C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Sota</a:t>
            </a:r>
            <a:r>
              <a:rPr lang="de-AT" dirty="0"/>
              <a:t> Aktivator / Pile Up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C2C86FC9-ECA4-4F33-AB24-212D53AF7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524" y="692696"/>
            <a:ext cx="4463423" cy="6165304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78E54713-B5BC-4A11-9BC7-316A85C1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11112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E43699F-CBA2-485E-AF85-1DDB4394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Pile Up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54C00296-95FE-4F74-A599-F571EBE0D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4" y="1351075"/>
            <a:ext cx="7878592" cy="5167200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38F23159-AFE0-4E02-87D5-2B2267683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062714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9C258EE-3BDF-4677-B86D-5ACC527DC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91264" cy="576064"/>
          </a:xfrm>
        </p:spPr>
        <p:txBody>
          <a:bodyPr>
            <a:normAutofit fontScale="90000"/>
          </a:bodyPr>
          <a:lstStyle/>
          <a:p>
            <a:r>
              <a:rPr lang="de-AT" dirty="0" err="1"/>
              <a:t>Sota</a:t>
            </a:r>
            <a:r>
              <a:rPr lang="de-AT" dirty="0"/>
              <a:t> </a:t>
            </a:r>
            <a:r>
              <a:rPr lang="de-AT" dirty="0" smtClean="0"/>
              <a:t>Vorbereitung / </a:t>
            </a:r>
            <a:r>
              <a:rPr lang="de-AT" b="0" dirty="0" err="1" smtClean="0"/>
              <a:t>Sota</a:t>
            </a:r>
            <a:r>
              <a:rPr lang="de-AT" b="0" dirty="0" smtClean="0"/>
              <a:t> </a:t>
            </a:r>
            <a:r>
              <a:rPr lang="de-AT" b="0" dirty="0" err="1" smtClean="0"/>
              <a:t>Preparation</a:t>
            </a:r>
            <a:endParaRPr lang="de-AT" b="0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2B4E495B-370F-4045-AA03-777BFB7FF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29" y="702078"/>
            <a:ext cx="3635896" cy="272692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EC006F8-4659-4D86-9BC8-48C06412A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52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D37F66D4-36D5-4B19-AFE4-4384DAA6ED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387" y="702078"/>
            <a:ext cx="3674198" cy="27556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656E81E8-C5C2-46D9-A961-D20BC8A52D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2996952"/>
            <a:ext cx="5808073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49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955E588-EBF9-4439-9F1B-52CF0900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dirty="0" err="1"/>
              <a:t>Sota</a:t>
            </a:r>
            <a:r>
              <a:rPr lang="de-AT" dirty="0"/>
              <a:t> OE/ST-299 Fürststand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KX2, 10 Watts, Fuchs </a:t>
            </a:r>
            <a:r>
              <a:rPr lang="de-AT" dirty="0" err="1">
                <a:solidFill>
                  <a:schemeClr val="tx1"/>
                </a:solidFill>
              </a:rPr>
              <a:t>ant</a:t>
            </a:r>
            <a:endParaRPr lang="de-AT" dirty="0">
              <a:solidFill>
                <a:schemeClr val="tx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761BCBBE-47B9-4FF6-A0FB-FAB234A5B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6752"/>
            <a:ext cx="7548331" cy="5661248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33C6650-2E9B-4A90-86F1-18C4E5BC3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53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CA18D79F-AAD9-4DFD-9F6E-67D62C32FC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204222"/>
            <a:ext cx="4022488" cy="30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5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852BAD3-D3E9-496B-985E-177C2AA29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10444"/>
          </a:xfrm>
        </p:spPr>
        <p:txBody>
          <a:bodyPr>
            <a:normAutofit/>
          </a:bodyPr>
          <a:lstStyle/>
          <a:p>
            <a:r>
              <a:rPr lang="de-AT" dirty="0" err="1"/>
              <a:t>Contestvorbereitung</a:t>
            </a:r>
            <a:r>
              <a:rPr lang="de-AT" dirty="0"/>
              <a:t/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Contest </a:t>
            </a:r>
            <a:r>
              <a:rPr lang="de-AT" dirty="0" err="1">
                <a:solidFill>
                  <a:schemeClr val="tx1"/>
                </a:solidFill>
              </a:rPr>
              <a:t>Preparation</a:t>
            </a:r>
            <a:endParaRPr lang="de-AT" dirty="0">
              <a:solidFill>
                <a:schemeClr val="tx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3088793C-9344-4B35-887F-58988E84C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39732"/>
            <a:ext cx="5544616" cy="3797327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B01DC3B6-F5B7-4B38-BA97-0AEE6D30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54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115BB046-0F11-4C4A-85F9-5636BE6A4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208" y="4962459"/>
            <a:ext cx="5399584" cy="18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82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9FFD409-02A3-45F0-AA4B-C217D391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/>
          </a:bodyPr>
          <a:lstStyle/>
          <a:p>
            <a:r>
              <a:rPr lang="de-AT" dirty="0" err="1"/>
              <a:t>Contestvorbereitung</a:t>
            </a:r>
            <a:r>
              <a:rPr lang="de-AT" dirty="0"/>
              <a:t/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Contest </a:t>
            </a:r>
            <a:r>
              <a:rPr lang="de-AT" dirty="0" err="1">
                <a:solidFill>
                  <a:schemeClr val="tx1"/>
                </a:solidFill>
              </a:rPr>
              <a:t>Preparation</a:t>
            </a:r>
            <a:endParaRPr lang="de-AT" dirty="0">
              <a:solidFill>
                <a:schemeClr val="tx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1FBBDCD6-A442-42F4-927A-5FAB538FA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5643871"/>
            <a:ext cx="4001616" cy="1404780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F345FA4-AEFB-4EBB-8EE1-09BD7F9AD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55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4543C086-E9DF-426A-B167-F624B3267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916" y="1214128"/>
            <a:ext cx="6754168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61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0F38173-2D66-40F9-99CB-E750E1E0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OE6XUG </a:t>
            </a:r>
            <a:r>
              <a:rPr lang="de-AT" dirty="0" err="1"/>
              <a:t>stn</a:t>
            </a:r>
            <a:r>
              <a:rPr lang="de-AT" dirty="0"/>
              <a:t> UNI Graz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B33CA887-43A6-4946-BE47-6F3EB1BD4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79212"/>
            <a:ext cx="8273622" cy="6205217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DCF9C13-5C6C-4700-8EE0-A89E4B14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56</a:t>
            </a:fld>
            <a:endParaRPr lang="en-GB" alt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9B563B46-49B3-4065-93A9-5B79A6788DC6}"/>
              </a:ext>
            </a:extLst>
          </p:cNvPr>
          <p:cNvSpPr txBox="1"/>
          <p:nvPr/>
        </p:nvSpPr>
        <p:spPr>
          <a:xfrm>
            <a:off x="611560" y="349195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800" dirty="0"/>
              <a:t>VE7CC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1268612A-200C-4BA7-A50D-ABB728775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891" y="9028"/>
            <a:ext cx="200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177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B8350EC-9853-47B3-9E57-4BE3B71D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N1MM+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BE42F119-90C0-498F-AFF5-12AE21AD6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6" y="-6011"/>
            <a:ext cx="9128124" cy="6941872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FE7AC44D-B797-4520-88EB-78F4F9E8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57</a:t>
            </a:fld>
            <a:endParaRPr lang="en-GB" alt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ADAE214-E19F-4661-BDEF-5EB4F3734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2" y="1913062"/>
            <a:ext cx="3421782" cy="193901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88FE4475-BFB7-47FE-846C-1EB57FCE3B61}"/>
              </a:ext>
            </a:extLst>
          </p:cNvPr>
          <p:cNvSpPr txBox="1"/>
          <p:nvPr/>
        </p:nvSpPr>
        <p:spPr>
          <a:xfrm>
            <a:off x="3779912" y="3267297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/>
              <a:t>CQ WW DX</a:t>
            </a:r>
          </a:p>
        </p:txBody>
      </p:sp>
    </p:spTree>
    <p:extLst>
      <p:ext uri="{BB962C8B-B14F-4D97-AF65-F5344CB8AC3E}">
        <p14:creationId xmlns:p14="http://schemas.microsoft.com/office/powerpoint/2010/main" val="39233742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76DC4D0-6EE5-4815-BC6C-1D3A4C3F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AT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72EE75D0-49C4-44E5-B498-4E5AE5F9F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7" y="4178386"/>
            <a:ext cx="3533743" cy="2650307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FB5AEC62-0CC1-4025-AF9F-084111DC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58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37E400EC-F4B5-4AC3-BC52-9C0278B984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421" y="4149080"/>
            <a:ext cx="3611893" cy="270892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4BC92773-7E69-4784-A475-BC6397A47CEF}"/>
              </a:ext>
            </a:extLst>
          </p:cNvPr>
          <p:cNvSpPr txBox="1"/>
          <p:nvPr/>
        </p:nvSpPr>
        <p:spPr>
          <a:xfrm>
            <a:off x="3773544" y="4941168"/>
            <a:ext cx="15969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solidFill>
                  <a:schemeClr val="tx1"/>
                </a:solidFill>
              </a:rPr>
              <a:t>CQ WW DX</a:t>
            </a:r>
          </a:p>
          <a:p>
            <a:r>
              <a:rPr lang="de-AT" sz="1400" dirty="0">
                <a:solidFill>
                  <a:schemeClr val="tx1"/>
                </a:solidFill>
              </a:rPr>
              <a:t>26. Nov. 2016</a:t>
            </a:r>
          </a:p>
          <a:p>
            <a:r>
              <a:rPr lang="de-AT" sz="1400" dirty="0">
                <a:solidFill>
                  <a:schemeClr val="tx1"/>
                </a:solidFill>
              </a:rPr>
              <a:t>UNI Graz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4A615662-EFC4-4937-BF59-2A808CD4BE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" y="58316"/>
            <a:ext cx="3493369" cy="262002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48190398-8C2D-49B3-8FB6-B727615638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436" y="58316"/>
            <a:ext cx="3323861" cy="249289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1D6F2BC3-ABC9-45E5-9BF3-78C8857C40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471091"/>
            <a:ext cx="2880320" cy="216024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9EB67697-29FE-43D9-871F-CE9656D7E63D}"/>
              </a:ext>
            </a:extLst>
          </p:cNvPr>
          <p:cNvSpPr txBox="1"/>
          <p:nvPr/>
        </p:nvSpPr>
        <p:spPr>
          <a:xfrm>
            <a:off x="3615850" y="732427"/>
            <a:ext cx="18245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solidFill>
                  <a:schemeClr val="tx1"/>
                </a:solidFill>
              </a:rPr>
              <a:t>160 </a:t>
            </a:r>
            <a:r>
              <a:rPr lang="de-AT" sz="1400" dirty="0" err="1">
                <a:solidFill>
                  <a:schemeClr val="tx1"/>
                </a:solidFill>
              </a:rPr>
              <a:t>mtr</a:t>
            </a:r>
            <a:r>
              <a:rPr lang="de-AT" sz="1400" dirty="0">
                <a:solidFill>
                  <a:schemeClr val="tx1"/>
                </a:solidFill>
              </a:rPr>
              <a:t> Contest</a:t>
            </a:r>
          </a:p>
          <a:p>
            <a:r>
              <a:rPr lang="de-AT" sz="1400" dirty="0">
                <a:solidFill>
                  <a:schemeClr val="tx1"/>
                </a:solidFill>
              </a:rPr>
              <a:t>21. Jänner 2016</a:t>
            </a:r>
          </a:p>
          <a:p>
            <a:r>
              <a:rPr lang="de-AT" sz="1400" dirty="0">
                <a:solidFill>
                  <a:schemeClr val="tx1"/>
                </a:solidFill>
              </a:rPr>
              <a:t>Dobl </a:t>
            </a:r>
            <a:r>
              <a:rPr lang="de-AT" sz="1400" dirty="0" err="1">
                <a:solidFill>
                  <a:schemeClr val="tx1"/>
                </a:solidFill>
              </a:rPr>
              <a:t>nr</a:t>
            </a:r>
            <a:r>
              <a:rPr lang="de-AT" sz="1400" dirty="0">
                <a:solidFill>
                  <a:schemeClr val="tx1"/>
                </a:solidFill>
              </a:rPr>
              <a:t> Graz</a:t>
            </a:r>
          </a:p>
        </p:txBody>
      </p:sp>
    </p:spTree>
    <p:extLst>
      <p:ext uri="{BB962C8B-B14F-4D97-AF65-F5344CB8AC3E}">
        <p14:creationId xmlns:p14="http://schemas.microsoft.com/office/powerpoint/2010/main" val="24789706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68780BC-B371-4A01-A79B-5F35C609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Kursdauer / Course Duration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ADE5E23C-48F3-415A-8153-6626AB20D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0481"/>
          </a:xfrm>
        </p:spPr>
        <p:txBody>
          <a:bodyPr/>
          <a:lstStyle/>
          <a:p>
            <a:r>
              <a:rPr lang="de-AT" b="1" dirty="0"/>
              <a:t>Die Telegrafie – Ausbildung in der CW-Schule Graz dauert 2 Jahre</a:t>
            </a:r>
          </a:p>
          <a:p>
            <a:endParaRPr lang="de-AT" b="1" dirty="0"/>
          </a:p>
          <a:p>
            <a:r>
              <a:rPr lang="de-AT" dirty="0"/>
              <a:t>The </a:t>
            </a:r>
            <a:r>
              <a:rPr lang="de-AT" dirty="0" err="1"/>
              <a:t>telegraphy</a:t>
            </a:r>
            <a:r>
              <a:rPr lang="de-AT" dirty="0"/>
              <a:t> </a:t>
            </a:r>
            <a:r>
              <a:rPr lang="de-AT" dirty="0" err="1"/>
              <a:t>course</a:t>
            </a:r>
            <a:r>
              <a:rPr lang="de-AT" dirty="0"/>
              <a:t> at </a:t>
            </a:r>
            <a:r>
              <a:rPr lang="de-AT" dirty="0" err="1"/>
              <a:t>the</a:t>
            </a:r>
            <a:r>
              <a:rPr lang="de-AT" dirty="0"/>
              <a:t> Graz Morse Code School </a:t>
            </a:r>
            <a:r>
              <a:rPr lang="de-AT" dirty="0" err="1"/>
              <a:t>lasts</a:t>
            </a:r>
            <a:r>
              <a:rPr lang="de-AT" dirty="0"/>
              <a:t> 2 </a:t>
            </a:r>
            <a:r>
              <a:rPr lang="de-AT" dirty="0" err="1"/>
              <a:t>years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7F40C2E-40AB-4181-8A4D-6B5800BE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59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0626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AC6CD48-4453-41C4-B5C6-2D92D73B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000" dirty="0"/>
              <a:t>http://oe6.oevsv.at/aktivitaeten/cwschule/index.html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CAD59986-FD17-4BF7-8FFE-C87D12432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216470" cy="5072805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179FE85F-91E5-41E5-BFB1-CCC12BE0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382345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E3F9440-184C-4727-97C8-DB8CAF3F7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2000" dirty="0"/>
              <a:t>Prüfung / Teilnahmebestätigung</a:t>
            </a:r>
            <a:br>
              <a:rPr lang="de-AT" sz="2000" dirty="0"/>
            </a:br>
            <a:r>
              <a:rPr lang="de-AT" sz="2000" dirty="0"/>
              <a:t>Examination / </a:t>
            </a:r>
            <a:r>
              <a:rPr lang="de-AT" sz="2000" dirty="0" err="1"/>
              <a:t>Certificate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</a:t>
            </a:r>
            <a:r>
              <a:rPr lang="de-AT" sz="2000" dirty="0" err="1"/>
              <a:t>Participation</a:t>
            </a:r>
            <a:endParaRPr lang="de-AT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597573A6-D9EC-458D-95A8-D1D2808E8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60</a:t>
            </a:fld>
            <a:endParaRPr lang="en-GB" altLang="en-US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="" xmlns:a16="http://schemas.microsoft.com/office/drawing/2014/main" id="{B0600C86-9E36-47CF-8C45-76690CC6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696"/>
            <a:ext cx="4283968" cy="6165304"/>
          </a:xfrm>
        </p:spPr>
      </p:pic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ECA6A9AE-DB2D-4241-B019-AA11E1763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535" y="692696"/>
            <a:ext cx="4502465" cy="61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18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2034E7-18E1-4F52-A526-2C0606C2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4" y="-105701"/>
            <a:ext cx="8928992" cy="922412"/>
          </a:xfrm>
        </p:spPr>
        <p:txBody>
          <a:bodyPr>
            <a:normAutofit/>
          </a:bodyPr>
          <a:lstStyle/>
          <a:p>
            <a:r>
              <a:rPr lang="de-AT" sz="2800" dirty="0"/>
              <a:t>Prüfungsfächer/Examination </a:t>
            </a:r>
            <a:r>
              <a:rPr lang="de-AT" sz="2800" dirty="0" err="1"/>
              <a:t>Requirements</a:t>
            </a:r>
            <a:endParaRPr lang="de-AT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033D71A-ADF9-4772-879D-9946E35E5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321523"/>
          </a:xfrm>
        </p:spPr>
        <p:txBody>
          <a:bodyPr/>
          <a:lstStyle/>
          <a:p>
            <a:r>
              <a:rPr lang="de-AT" sz="1800" b="1" dirty="0"/>
              <a:t>3 Minuten QSO-Text mit 70/60 Farnsworth niederschreiben</a:t>
            </a:r>
          </a:p>
          <a:p>
            <a:r>
              <a:rPr lang="de-AT" sz="1800" dirty="0"/>
              <a:t>Copy down QSO </a:t>
            </a:r>
            <a:r>
              <a:rPr lang="de-AT" sz="1800" dirty="0" err="1"/>
              <a:t>text</a:t>
            </a:r>
            <a:r>
              <a:rPr lang="de-AT" sz="1800" dirty="0"/>
              <a:t> </a:t>
            </a:r>
            <a:r>
              <a:rPr lang="de-AT" sz="1800" dirty="0" err="1"/>
              <a:t>for</a:t>
            </a:r>
            <a:r>
              <a:rPr lang="de-AT" sz="1800" dirty="0"/>
              <a:t> 3 </a:t>
            </a:r>
            <a:r>
              <a:rPr lang="de-AT" sz="1800" dirty="0" err="1"/>
              <a:t>minutes</a:t>
            </a:r>
            <a:r>
              <a:rPr lang="de-AT" sz="1800" dirty="0"/>
              <a:t> at 70/60 Farnsworth </a:t>
            </a:r>
            <a:r>
              <a:rPr lang="de-AT" sz="1800" dirty="0" err="1"/>
              <a:t>speed</a:t>
            </a:r>
            <a:endParaRPr lang="de-AT" sz="1800" dirty="0"/>
          </a:p>
          <a:p>
            <a:endParaRPr lang="de-AT" sz="1800" b="1" dirty="0"/>
          </a:p>
          <a:p>
            <a:r>
              <a:rPr lang="de-AT" sz="1800" b="1" dirty="0"/>
              <a:t>Diesen gleichen Text 3 Minuten geben</a:t>
            </a:r>
          </a:p>
          <a:p>
            <a:r>
              <a:rPr lang="de-AT" sz="1800" dirty="0"/>
              <a:t>Send </a:t>
            </a:r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copied</a:t>
            </a:r>
            <a:r>
              <a:rPr lang="de-AT" sz="1800" dirty="0"/>
              <a:t> </a:t>
            </a:r>
            <a:r>
              <a:rPr lang="de-AT" sz="1800" dirty="0" err="1"/>
              <a:t>text</a:t>
            </a:r>
            <a:r>
              <a:rPr lang="de-AT" sz="1800" dirty="0"/>
              <a:t> </a:t>
            </a:r>
            <a:r>
              <a:rPr lang="de-AT" sz="1800" dirty="0" err="1"/>
              <a:t>for</a:t>
            </a:r>
            <a:r>
              <a:rPr lang="de-AT" sz="1800" dirty="0"/>
              <a:t> 3 </a:t>
            </a:r>
            <a:r>
              <a:rPr lang="de-AT" sz="1800" dirty="0" err="1"/>
              <a:t>minutes</a:t>
            </a:r>
            <a:endParaRPr lang="de-AT" sz="1800" dirty="0"/>
          </a:p>
          <a:p>
            <a:endParaRPr lang="de-AT" sz="1800" b="1" dirty="0"/>
          </a:p>
          <a:p>
            <a:r>
              <a:rPr lang="de-AT" sz="1800" b="1" dirty="0"/>
              <a:t>Rufzeichen niederschreiben</a:t>
            </a:r>
          </a:p>
          <a:p>
            <a:r>
              <a:rPr lang="de-AT" sz="1800" dirty="0"/>
              <a:t>Copy down </a:t>
            </a:r>
            <a:r>
              <a:rPr lang="de-AT" sz="1800" dirty="0" err="1"/>
              <a:t>callsigns</a:t>
            </a:r>
            <a:endParaRPr lang="de-AT" sz="1800" dirty="0"/>
          </a:p>
          <a:p>
            <a:endParaRPr lang="de-AT" sz="1800" b="1" dirty="0"/>
          </a:p>
          <a:p>
            <a:r>
              <a:rPr lang="de-AT" sz="1800" b="1" dirty="0"/>
              <a:t>Q-Gruppen und Abkürzungen aus dem Gedächtnis geben und hören</a:t>
            </a:r>
          </a:p>
          <a:p>
            <a:r>
              <a:rPr lang="de-AT" sz="1800" dirty="0"/>
              <a:t>Copy and send Q-groups and </a:t>
            </a:r>
            <a:r>
              <a:rPr lang="de-AT" sz="1800" dirty="0" err="1"/>
              <a:t>abbreviations</a:t>
            </a:r>
            <a:r>
              <a:rPr lang="de-AT" sz="1800" dirty="0"/>
              <a:t> off </a:t>
            </a:r>
            <a:r>
              <a:rPr lang="de-AT" sz="1800" dirty="0" err="1"/>
              <a:t>the</a:t>
            </a:r>
            <a:r>
              <a:rPr lang="de-AT" sz="1800" dirty="0"/>
              <a:t> top </a:t>
            </a:r>
            <a:r>
              <a:rPr lang="de-AT" sz="1800" dirty="0" err="1"/>
              <a:t>of</a:t>
            </a:r>
            <a:r>
              <a:rPr lang="de-AT" sz="1800" dirty="0"/>
              <a:t> </a:t>
            </a:r>
            <a:r>
              <a:rPr lang="de-AT" sz="1800" dirty="0" err="1"/>
              <a:t>one‘s</a:t>
            </a:r>
            <a:r>
              <a:rPr lang="de-AT" sz="1800" dirty="0"/>
              <a:t> </a:t>
            </a:r>
            <a:r>
              <a:rPr lang="de-AT" sz="1800" dirty="0" err="1"/>
              <a:t>head</a:t>
            </a:r>
            <a:r>
              <a:rPr lang="de-AT" sz="1800" dirty="0"/>
              <a:t> </a:t>
            </a:r>
          </a:p>
          <a:p>
            <a:endParaRPr lang="de-AT" sz="1800" dirty="0"/>
          </a:p>
          <a:p>
            <a:r>
              <a:rPr lang="de-AT" sz="1800" b="1" dirty="0"/>
              <a:t>Standard QSO 2 aus dem Gedächtnis geben und hören</a:t>
            </a:r>
          </a:p>
          <a:p>
            <a:r>
              <a:rPr lang="de-AT" sz="1800" dirty="0"/>
              <a:t>Copy and send </a:t>
            </a:r>
            <a:r>
              <a:rPr lang="de-AT" sz="1800" dirty="0" err="1"/>
              <a:t>standard</a:t>
            </a:r>
            <a:r>
              <a:rPr lang="de-AT" sz="1800" dirty="0"/>
              <a:t> QSO 2 off </a:t>
            </a:r>
            <a:r>
              <a:rPr lang="de-AT" sz="1800" dirty="0" err="1"/>
              <a:t>the</a:t>
            </a:r>
            <a:r>
              <a:rPr lang="de-AT" sz="1800" dirty="0"/>
              <a:t> top </a:t>
            </a:r>
            <a:r>
              <a:rPr lang="de-AT" sz="1800" dirty="0" err="1"/>
              <a:t>of</a:t>
            </a:r>
            <a:r>
              <a:rPr lang="de-AT" sz="1800" dirty="0"/>
              <a:t> </a:t>
            </a:r>
            <a:r>
              <a:rPr lang="de-AT" sz="1800" dirty="0" err="1"/>
              <a:t>one‘s</a:t>
            </a:r>
            <a:r>
              <a:rPr lang="de-AT" sz="1800" dirty="0"/>
              <a:t> </a:t>
            </a:r>
            <a:r>
              <a:rPr lang="de-AT" sz="1800" dirty="0" err="1"/>
              <a:t>head</a:t>
            </a:r>
            <a:endParaRPr lang="de-AT" sz="1800" dirty="0"/>
          </a:p>
          <a:p>
            <a:endParaRPr lang="de-AT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20C6634-B047-4150-A3B9-5849D629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376087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CBFDBF2-429E-4CD9-982A-E51B1987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10444"/>
          </a:xfrm>
        </p:spPr>
        <p:txBody>
          <a:bodyPr>
            <a:normAutofit/>
          </a:bodyPr>
          <a:lstStyle/>
          <a:p>
            <a:r>
              <a:rPr lang="de-AT" dirty="0"/>
              <a:t>Ergänzungsfächer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Complementary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Activities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42BCA4E-A9A1-4B79-A7F8-8A48A1278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5"/>
          </a:xfrm>
        </p:spPr>
        <p:txBody>
          <a:bodyPr/>
          <a:lstStyle/>
          <a:p>
            <a:r>
              <a:rPr lang="de-AT" sz="1800" b="1" dirty="0"/>
              <a:t>Betriebstechnik an der Station OE6XUG</a:t>
            </a:r>
          </a:p>
          <a:p>
            <a:r>
              <a:rPr lang="de-AT" sz="1800" dirty="0"/>
              <a:t>Operating </a:t>
            </a:r>
            <a:r>
              <a:rPr lang="de-AT" sz="1800" dirty="0" err="1"/>
              <a:t>technique</a:t>
            </a:r>
            <a:r>
              <a:rPr lang="de-AT" sz="1800" dirty="0"/>
              <a:t> at </a:t>
            </a:r>
            <a:r>
              <a:rPr lang="de-AT" sz="1800" dirty="0" err="1"/>
              <a:t>the</a:t>
            </a:r>
            <a:r>
              <a:rPr lang="de-AT" sz="1800" dirty="0"/>
              <a:t> OE6XUG </a:t>
            </a:r>
            <a:r>
              <a:rPr lang="de-AT" sz="1800" dirty="0" err="1"/>
              <a:t>station</a:t>
            </a:r>
            <a:r>
              <a:rPr lang="de-AT" sz="1800" dirty="0"/>
              <a:t>.</a:t>
            </a:r>
          </a:p>
          <a:p>
            <a:endParaRPr lang="de-AT" sz="1800" dirty="0"/>
          </a:p>
          <a:p>
            <a:r>
              <a:rPr lang="de-AT" sz="1800" b="1" dirty="0"/>
              <a:t>Contest mit N1MM+ an der Station OE6XUG</a:t>
            </a:r>
          </a:p>
          <a:p>
            <a:r>
              <a:rPr lang="de-AT" sz="1800" dirty="0" err="1"/>
              <a:t>Contesting</a:t>
            </a:r>
            <a:r>
              <a:rPr lang="de-AT" sz="1800" dirty="0"/>
              <a:t> </a:t>
            </a:r>
            <a:r>
              <a:rPr lang="de-AT" sz="1800" dirty="0" err="1"/>
              <a:t>with</a:t>
            </a:r>
            <a:r>
              <a:rPr lang="de-AT" sz="1800" dirty="0"/>
              <a:t> N1MM+ an </a:t>
            </a:r>
            <a:r>
              <a:rPr lang="de-AT" sz="1800" dirty="0" err="1"/>
              <a:t>the</a:t>
            </a:r>
            <a:r>
              <a:rPr lang="de-AT" sz="1800" dirty="0"/>
              <a:t> OE6XUG </a:t>
            </a:r>
            <a:r>
              <a:rPr lang="de-AT" sz="1800" dirty="0" err="1"/>
              <a:t>station</a:t>
            </a:r>
            <a:endParaRPr lang="de-AT" sz="1800" dirty="0"/>
          </a:p>
          <a:p>
            <a:endParaRPr lang="de-AT" sz="1800" b="1" dirty="0"/>
          </a:p>
          <a:p>
            <a:r>
              <a:rPr lang="de-AT" sz="1800" b="1" dirty="0"/>
              <a:t>10 </a:t>
            </a:r>
            <a:r>
              <a:rPr lang="de-AT" sz="1800" b="1" dirty="0" err="1"/>
              <a:t>QSO´s</a:t>
            </a:r>
            <a:r>
              <a:rPr lang="de-AT" sz="1800" b="1" dirty="0"/>
              <a:t> auf Kurzwelle</a:t>
            </a:r>
          </a:p>
          <a:p>
            <a:r>
              <a:rPr lang="de-AT" sz="1800" dirty="0"/>
              <a:t>10 </a:t>
            </a:r>
            <a:r>
              <a:rPr lang="de-AT" sz="1800" dirty="0" err="1"/>
              <a:t>QSO‘s</a:t>
            </a:r>
            <a:r>
              <a:rPr lang="de-AT" sz="1800" dirty="0"/>
              <a:t> on HF</a:t>
            </a:r>
          </a:p>
          <a:p>
            <a:endParaRPr lang="de-AT" sz="1800" b="1" dirty="0"/>
          </a:p>
          <a:p>
            <a:r>
              <a:rPr lang="de-AT" sz="1800" b="1" dirty="0"/>
              <a:t>4 </a:t>
            </a:r>
            <a:r>
              <a:rPr lang="de-AT" sz="1800" b="1" dirty="0" err="1"/>
              <a:t>QSO´s</a:t>
            </a:r>
            <a:r>
              <a:rPr lang="de-AT" sz="1800" b="1" dirty="0"/>
              <a:t> als </a:t>
            </a:r>
            <a:r>
              <a:rPr lang="de-AT" sz="1800" b="1" dirty="0" err="1"/>
              <a:t>Sota</a:t>
            </a:r>
            <a:r>
              <a:rPr lang="de-AT" sz="1800" b="1" dirty="0"/>
              <a:t> – </a:t>
            </a:r>
            <a:r>
              <a:rPr lang="de-AT" sz="1800" b="1" dirty="0" err="1"/>
              <a:t>Activator</a:t>
            </a:r>
            <a:r>
              <a:rPr lang="de-AT" sz="1800" b="1" dirty="0"/>
              <a:t> (Bergfunker)</a:t>
            </a:r>
          </a:p>
          <a:p>
            <a:r>
              <a:rPr lang="de-AT" sz="1800" dirty="0"/>
              <a:t>4 </a:t>
            </a:r>
            <a:r>
              <a:rPr lang="de-AT" sz="1800" dirty="0" err="1"/>
              <a:t>QSO‘s</a:t>
            </a:r>
            <a:r>
              <a:rPr lang="de-AT" sz="1800" dirty="0"/>
              <a:t> </a:t>
            </a:r>
            <a:r>
              <a:rPr lang="de-AT" sz="1800" dirty="0" err="1"/>
              <a:t>as</a:t>
            </a:r>
            <a:r>
              <a:rPr lang="de-AT" sz="1800" dirty="0"/>
              <a:t> a </a:t>
            </a:r>
            <a:r>
              <a:rPr lang="de-AT" sz="1800" dirty="0" err="1"/>
              <a:t>Sota</a:t>
            </a:r>
            <a:r>
              <a:rPr lang="de-AT" sz="1800" dirty="0"/>
              <a:t> </a:t>
            </a:r>
            <a:r>
              <a:rPr lang="de-AT" sz="1800" dirty="0" err="1"/>
              <a:t>activator</a:t>
            </a:r>
            <a:endParaRPr lang="de-AT" sz="1800" dirty="0"/>
          </a:p>
          <a:p>
            <a:endParaRPr lang="de-AT" sz="1800" b="1" dirty="0"/>
          </a:p>
          <a:p>
            <a:r>
              <a:rPr lang="de-AT" sz="1800" b="1" dirty="0"/>
              <a:t>10 </a:t>
            </a:r>
            <a:r>
              <a:rPr lang="de-AT" sz="1800" b="1" dirty="0" err="1"/>
              <a:t>QSO´s</a:t>
            </a:r>
            <a:r>
              <a:rPr lang="de-AT" sz="1800" b="1" dirty="0"/>
              <a:t> als </a:t>
            </a:r>
            <a:r>
              <a:rPr lang="de-AT" sz="1800" b="1" dirty="0" err="1"/>
              <a:t>Sota</a:t>
            </a:r>
            <a:r>
              <a:rPr lang="de-AT" sz="1800" b="1" dirty="0"/>
              <a:t> – </a:t>
            </a:r>
            <a:r>
              <a:rPr lang="de-AT" sz="1800" b="1" dirty="0" err="1"/>
              <a:t>Chaser</a:t>
            </a:r>
            <a:r>
              <a:rPr lang="de-AT" sz="1800" b="1" dirty="0"/>
              <a:t> (Jäger im </a:t>
            </a:r>
            <a:r>
              <a:rPr lang="de-AT" sz="1800" b="1" dirty="0" err="1"/>
              <a:t>Shack</a:t>
            </a:r>
            <a:r>
              <a:rPr lang="de-AT" sz="1800" b="1" dirty="0"/>
              <a:t>)</a:t>
            </a:r>
          </a:p>
          <a:p>
            <a:r>
              <a:rPr lang="de-AT" sz="1800" dirty="0"/>
              <a:t>10 </a:t>
            </a:r>
            <a:r>
              <a:rPr lang="de-AT" sz="1800" dirty="0" err="1"/>
              <a:t>QSO‘s</a:t>
            </a:r>
            <a:r>
              <a:rPr lang="de-AT" sz="1800" dirty="0"/>
              <a:t> </a:t>
            </a:r>
            <a:r>
              <a:rPr lang="de-AT" sz="1800" dirty="0" err="1"/>
              <a:t>as</a:t>
            </a:r>
            <a:r>
              <a:rPr lang="de-AT" sz="1800" dirty="0"/>
              <a:t> a </a:t>
            </a:r>
            <a:r>
              <a:rPr lang="de-AT" sz="1800" dirty="0" err="1"/>
              <a:t>Sota</a:t>
            </a:r>
            <a:r>
              <a:rPr lang="de-AT" sz="1800" dirty="0"/>
              <a:t> </a:t>
            </a:r>
            <a:r>
              <a:rPr lang="de-AT" sz="1800" dirty="0" err="1"/>
              <a:t>chaser</a:t>
            </a:r>
            <a:endParaRPr lang="de-AT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FCD44FB6-DE73-436A-BD8B-FE1F5088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74240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9C8DD55-CA57-4A11-82C3-E25883EA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Plans!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9E7F3DA9-0F5D-4B7B-925E-87BAD7114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1"/>
          </a:xfrm>
        </p:spPr>
        <p:txBody>
          <a:bodyPr/>
          <a:lstStyle/>
          <a:p>
            <a:r>
              <a:rPr lang="de-AT" b="1" dirty="0"/>
              <a:t>CW-Schule Graz plant eine eigene Software</a:t>
            </a:r>
          </a:p>
          <a:p>
            <a:r>
              <a:rPr lang="de-AT" dirty="0"/>
              <a:t>The Graz Morse Code School </a:t>
            </a:r>
          </a:p>
          <a:p>
            <a:pPr marL="0" indent="0">
              <a:buNone/>
            </a:pPr>
            <a:r>
              <a:rPr lang="de-AT" dirty="0"/>
              <a:t>   </a:t>
            </a:r>
            <a:r>
              <a:rPr lang="de-AT" dirty="0" err="1"/>
              <a:t>plans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create</a:t>
            </a:r>
            <a:r>
              <a:rPr lang="de-AT" dirty="0"/>
              <a:t> </a:t>
            </a:r>
            <a:r>
              <a:rPr lang="de-AT" dirty="0" err="1"/>
              <a:t>its</a:t>
            </a:r>
            <a:r>
              <a:rPr lang="de-AT" dirty="0"/>
              <a:t> own </a:t>
            </a:r>
            <a:r>
              <a:rPr lang="de-AT" dirty="0" err="1"/>
              <a:t>software</a:t>
            </a:r>
            <a:endParaRPr lang="de-AT" dirty="0"/>
          </a:p>
          <a:p>
            <a:pPr marL="0" indent="0">
              <a:buNone/>
            </a:pPr>
            <a:endParaRPr lang="de-AT" b="1" dirty="0"/>
          </a:p>
          <a:p>
            <a:r>
              <a:rPr lang="de-AT" b="1" dirty="0"/>
              <a:t>CW-Schule Graz plant ein Lernvideo</a:t>
            </a:r>
          </a:p>
          <a:p>
            <a:r>
              <a:rPr lang="de-AT" dirty="0"/>
              <a:t>The Graz Morse Code School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planning</a:t>
            </a:r>
            <a:r>
              <a:rPr lang="de-AT" dirty="0"/>
              <a:t> an </a:t>
            </a:r>
            <a:r>
              <a:rPr lang="de-AT" dirty="0" err="1" smtClean="0"/>
              <a:t>instructional</a:t>
            </a:r>
            <a:r>
              <a:rPr lang="de-AT" dirty="0" smtClean="0"/>
              <a:t> </a:t>
            </a:r>
            <a:r>
              <a:rPr lang="de-AT" dirty="0" err="1"/>
              <a:t>video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C55F277C-BB18-4182-AF76-08692FD06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63</a:t>
            </a:fld>
            <a:endParaRPr lang="en-GB" alt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5455B985-5B1F-4AEC-9A42-D74172BAC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423" y="5589240"/>
            <a:ext cx="2070656" cy="12941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1F8144DB-6D53-4731-A748-14C6BBE0E5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748" y="1700808"/>
            <a:ext cx="1359594" cy="135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250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8DC5119-E2E5-43B9-9718-E1258EAC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786508"/>
          </a:xfrm>
        </p:spPr>
        <p:txBody>
          <a:bodyPr>
            <a:normAutofit/>
          </a:bodyPr>
          <a:lstStyle/>
          <a:p>
            <a:r>
              <a:rPr lang="de-AT" dirty="0"/>
              <a:t>MCW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Modulated</a:t>
            </a:r>
            <a:r>
              <a:rPr lang="de-AT" dirty="0">
                <a:solidFill>
                  <a:schemeClr val="tx1"/>
                </a:solidFill>
              </a:rPr>
              <a:t> CW, F2A</a:t>
            </a:r>
            <a:br>
              <a:rPr lang="de-AT" dirty="0">
                <a:solidFill>
                  <a:schemeClr val="tx1"/>
                </a:solidFill>
              </a:rPr>
            </a:br>
            <a:r>
              <a:rPr lang="de-AT" dirty="0">
                <a:solidFill>
                  <a:schemeClr val="tx1"/>
                </a:solidFill>
              </a:rPr>
              <a:t>144.550 MHz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BA280F4F-62B8-4A0F-9C00-55ACA489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64</a:t>
            </a:fld>
            <a:endParaRPr lang="en-GB" alt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="" xmlns:a16="http://schemas.microsoft.com/office/drawing/2014/main" id="{CACCB2E8-BF68-4193-94E3-061632EF4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64904"/>
            <a:ext cx="9144000" cy="4176464"/>
          </a:xfrm>
        </p:spPr>
        <p:txBody>
          <a:bodyPr/>
          <a:lstStyle/>
          <a:p>
            <a:pPr algn="ctr"/>
            <a:r>
              <a:rPr lang="de-AT" sz="1800" b="1" dirty="0"/>
              <a:t>In der Stadt gibt es wenig Möglichkeiten für Antennen</a:t>
            </a:r>
          </a:p>
          <a:p>
            <a:pPr algn="ctr"/>
            <a:r>
              <a:rPr lang="de-AT" sz="1800" b="1" dirty="0"/>
              <a:t>In der Stadt ist viel QRM</a:t>
            </a:r>
          </a:p>
          <a:p>
            <a:pPr algn="ctr"/>
            <a:r>
              <a:rPr lang="de-AT" sz="1800" b="1" dirty="0"/>
              <a:t>MCW über Repeaters wird sicher ein Thema werden</a:t>
            </a:r>
          </a:p>
          <a:p>
            <a:pPr algn="ctr"/>
            <a:r>
              <a:rPr lang="de-AT" sz="1800" b="1" dirty="0"/>
              <a:t>MCW via Repeaters wird eine große Werbung für CW werden</a:t>
            </a:r>
          </a:p>
          <a:p>
            <a:pPr algn="ctr"/>
            <a:endParaRPr lang="de-AT" sz="1800" b="1" dirty="0"/>
          </a:p>
          <a:p>
            <a:pPr algn="ctr"/>
            <a:endParaRPr lang="de-AT" sz="1800" b="1" dirty="0"/>
          </a:p>
          <a:p>
            <a:pPr algn="ctr"/>
            <a:r>
              <a:rPr lang="de-AT" sz="1800" dirty="0"/>
              <a:t>In </a:t>
            </a:r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city</a:t>
            </a:r>
            <a:r>
              <a:rPr lang="de-AT" sz="1800" dirty="0"/>
              <a:t> </a:t>
            </a:r>
            <a:r>
              <a:rPr lang="de-AT" sz="1800" dirty="0" err="1"/>
              <a:t>there</a:t>
            </a:r>
            <a:r>
              <a:rPr lang="de-AT" sz="1800" dirty="0"/>
              <a:t> </a:t>
            </a:r>
            <a:r>
              <a:rPr lang="de-AT" sz="1800" dirty="0" err="1"/>
              <a:t>only</a:t>
            </a:r>
            <a:r>
              <a:rPr lang="de-AT" sz="1800" dirty="0"/>
              <a:t> limited </a:t>
            </a:r>
            <a:r>
              <a:rPr lang="de-AT" sz="1800" dirty="0" err="1"/>
              <a:t>possibilities</a:t>
            </a:r>
            <a:r>
              <a:rPr lang="de-AT" sz="1800" dirty="0"/>
              <a:t> </a:t>
            </a:r>
            <a:r>
              <a:rPr lang="de-AT" sz="1800" dirty="0" err="1"/>
              <a:t>for</a:t>
            </a:r>
            <a:r>
              <a:rPr lang="de-AT" sz="1800" dirty="0"/>
              <a:t> an </a:t>
            </a:r>
            <a:r>
              <a:rPr lang="de-AT" sz="1800" dirty="0" err="1"/>
              <a:t>antenna</a:t>
            </a:r>
            <a:endParaRPr lang="de-AT" sz="1800" dirty="0"/>
          </a:p>
          <a:p>
            <a:pPr algn="ctr"/>
            <a:r>
              <a:rPr lang="de-AT" sz="1800" dirty="0"/>
              <a:t>In </a:t>
            </a:r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city</a:t>
            </a:r>
            <a:r>
              <a:rPr lang="de-AT" sz="1800" dirty="0"/>
              <a:t> </a:t>
            </a:r>
            <a:r>
              <a:rPr lang="de-AT" sz="1800" dirty="0" err="1"/>
              <a:t>there</a:t>
            </a:r>
            <a:r>
              <a:rPr lang="de-AT" sz="1800" dirty="0"/>
              <a:t> </a:t>
            </a:r>
            <a:r>
              <a:rPr lang="de-AT" sz="1800" dirty="0" err="1"/>
              <a:t>is</a:t>
            </a:r>
            <a:r>
              <a:rPr lang="de-AT" sz="1800" dirty="0"/>
              <a:t> a </a:t>
            </a:r>
            <a:r>
              <a:rPr lang="de-AT" sz="1800" dirty="0" err="1"/>
              <a:t>lot</a:t>
            </a:r>
            <a:r>
              <a:rPr lang="de-AT" sz="1800" dirty="0"/>
              <a:t> </a:t>
            </a:r>
            <a:r>
              <a:rPr lang="de-AT" sz="1800" dirty="0" err="1"/>
              <a:t>of</a:t>
            </a:r>
            <a:r>
              <a:rPr lang="de-AT" sz="1800" dirty="0"/>
              <a:t> QRM</a:t>
            </a:r>
          </a:p>
          <a:p>
            <a:pPr algn="ctr"/>
            <a:r>
              <a:rPr lang="de-AT" sz="1800" dirty="0"/>
              <a:t>MCW </a:t>
            </a:r>
            <a:r>
              <a:rPr lang="de-AT" sz="1800" dirty="0" err="1"/>
              <a:t>over</a:t>
            </a:r>
            <a:r>
              <a:rPr lang="de-AT" sz="1800" dirty="0"/>
              <a:t> </a:t>
            </a:r>
            <a:r>
              <a:rPr lang="de-AT" sz="1800" dirty="0" err="1"/>
              <a:t>repeaters</a:t>
            </a:r>
            <a:r>
              <a:rPr lang="de-AT" sz="1800" dirty="0"/>
              <a:t> will </a:t>
            </a:r>
            <a:r>
              <a:rPr lang="de-AT" sz="1800" dirty="0" err="1"/>
              <a:t>certainly</a:t>
            </a:r>
            <a:r>
              <a:rPr lang="de-AT" sz="1800" dirty="0"/>
              <a:t> </a:t>
            </a:r>
            <a:r>
              <a:rPr lang="de-AT" sz="1800" dirty="0" err="1"/>
              <a:t>become</a:t>
            </a:r>
            <a:r>
              <a:rPr lang="de-AT" sz="1800" dirty="0"/>
              <a:t> a </a:t>
            </a:r>
            <a:r>
              <a:rPr lang="de-AT" sz="1800" dirty="0" err="1"/>
              <a:t>hot</a:t>
            </a:r>
            <a:r>
              <a:rPr lang="de-AT" sz="1800" dirty="0"/>
              <a:t> </a:t>
            </a:r>
            <a:r>
              <a:rPr lang="de-AT" sz="1800" dirty="0" err="1"/>
              <a:t>topic</a:t>
            </a:r>
            <a:endParaRPr lang="de-AT" sz="1800" dirty="0"/>
          </a:p>
          <a:p>
            <a:pPr algn="ctr"/>
            <a:r>
              <a:rPr lang="de-AT" sz="1800" dirty="0"/>
              <a:t>MCW via </a:t>
            </a:r>
            <a:r>
              <a:rPr lang="de-AT" sz="1800" dirty="0" err="1"/>
              <a:t>repeaters</a:t>
            </a:r>
            <a:r>
              <a:rPr lang="de-AT" sz="1800" dirty="0"/>
              <a:t> will </a:t>
            </a:r>
            <a:r>
              <a:rPr lang="de-AT" sz="1800" dirty="0" err="1"/>
              <a:t>be</a:t>
            </a:r>
            <a:r>
              <a:rPr lang="de-AT" sz="1800" dirty="0"/>
              <a:t> </a:t>
            </a:r>
            <a:r>
              <a:rPr lang="de-AT" sz="1800" dirty="0" err="1"/>
              <a:t>great</a:t>
            </a:r>
            <a:r>
              <a:rPr lang="de-AT" sz="1800" dirty="0"/>
              <a:t> </a:t>
            </a:r>
            <a:r>
              <a:rPr lang="de-AT" sz="1800" dirty="0" err="1"/>
              <a:t>advertising</a:t>
            </a:r>
            <a:r>
              <a:rPr lang="de-AT" sz="1800" dirty="0"/>
              <a:t> </a:t>
            </a:r>
            <a:r>
              <a:rPr lang="de-AT" sz="1800" dirty="0" err="1"/>
              <a:t>for</a:t>
            </a:r>
            <a:r>
              <a:rPr lang="de-AT" sz="1800" dirty="0"/>
              <a:t> CW </a:t>
            </a:r>
          </a:p>
          <a:p>
            <a:pPr algn="ctr"/>
            <a:endParaRPr lang="de-AT" sz="1800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D4A32D76-14D3-4668-8BE8-1592DD3196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373" y="16900"/>
            <a:ext cx="2286627" cy="24759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29F315C1-88C5-4D43-8D11-371BB3468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0"/>
            <a:ext cx="1403648" cy="26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572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43B60FA-517B-4135-9B19-21B592DB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ICW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3A309881-C783-4D0F-94FA-06C464B61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3" y="1007416"/>
            <a:ext cx="9029214" cy="5825579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7623EB81-7F7F-48F0-9199-18E4371A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479007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6638793-AA1E-4003-848A-75A10141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de-AT" sz="2200" dirty="0"/>
              <a:t>Fernunterricht via ICW / </a:t>
            </a:r>
            <a:r>
              <a:rPr lang="de-AT" sz="2200" dirty="0" err="1"/>
              <a:t>Distance</a:t>
            </a:r>
            <a:r>
              <a:rPr lang="de-AT" sz="2200" dirty="0"/>
              <a:t> </a:t>
            </a:r>
            <a:r>
              <a:rPr lang="de-AT" sz="2200" dirty="0" err="1"/>
              <a:t>learning</a:t>
            </a:r>
            <a:r>
              <a:rPr lang="de-AT" sz="2200" dirty="0"/>
              <a:t> via ICW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FBE44A06-C758-40B1-AD6F-2D6D2C460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681880"/>
            <a:ext cx="7524328" cy="6191503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CBF5BD35-2A33-4F67-855A-7C923348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424171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5806A49-8492-46D0-A214-C4A3A5B2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DL2LE, Dieter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278D0AFF-CDFD-446D-8DDA-C34BBCF9A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5513"/>
            <a:ext cx="9144000" cy="5143500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349F7DE6-EE61-452C-9719-2021386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67</a:t>
            </a:fld>
            <a:endParaRPr lang="en-GB" alt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E34D8683-263F-4EA7-8079-0A8C71E579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3" y="567520"/>
            <a:ext cx="4062959" cy="22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872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361D4B9-8D39-4350-A483-3BA096DD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DL2LE, Dieter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2275BC8C-5AFE-41C4-A54B-246DC2A68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3366"/>
            <a:ext cx="9127375" cy="5360726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3F582FB-5758-4BEA-BBA5-F61CB25C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316738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D590735-860F-40BC-B484-2D45704B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000" dirty="0"/>
              <a:t>Wunsch / </a:t>
            </a:r>
            <a:r>
              <a:rPr lang="de-AT" sz="2000" dirty="0" err="1"/>
              <a:t>Wish</a:t>
            </a:r>
            <a:r>
              <a:rPr lang="de-AT" sz="2000" dirty="0"/>
              <a:t> List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6FAB313E-492B-4773-AA76-D31726BBA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682489"/>
            <a:ext cx="6840760" cy="6158885"/>
          </a:xfrm>
        </p:spPr>
      </p:pic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1387F6EC-2928-4C52-9BA8-52D60FFB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69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5222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531C36-9521-4483-8AEB-275C07F6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08112"/>
          </a:xfrm>
        </p:spPr>
        <p:txBody>
          <a:bodyPr>
            <a:normAutofit/>
          </a:bodyPr>
          <a:lstStyle/>
          <a:p>
            <a:r>
              <a:rPr lang="de-AT" sz="2400" dirty="0"/>
              <a:t>Morsetelegrafie und Musik sind sehr verwandt.</a:t>
            </a:r>
            <a:r>
              <a:rPr lang="de-AT" sz="2000" dirty="0"/>
              <a:t/>
            </a:r>
            <a:br>
              <a:rPr lang="de-AT" sz="2000" dirty="0"/>
            </a:br>
            <a:r>
              <a:rPr lang="de-AT" sz="2000" dirty="0">
                <a:solidFill>
                  <a:schemeClr val="tx1"/>
                </a:solidFill>
              </a:rPr>
              <a:t>Morse </a:t>
            </a:r>
            <a:r>
              <a:rPr lang="de-AT" sz="2000" dirty="0" err="1">
                <a:solidFill>
                  <a:schemeClr val="tx1"/>
                </a:solidFill>
              </a:rPr>
              <a:t>telegraphy</a:t>
            </a:r>
            <a:r>
              <a:rPr lang="de-AT" sz="2000" dirty="0">
                <a:solidFill>
                  <a:schemeClr val="tx1"/>
                </a:solidFill>
              </a:rPr>
              <a:t> and </a:t>
            </a:r>
            <a:r>
              <a:rPr lang="de-AT" sz="2000" dirty="0" err="1">
                <a:solidFill>
                  <a:schemeClr val="tx1"/>
                </a:solidFill>
              </a:rPr>
              <a:t>music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are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closely</a:t>
            </a:r>
            <a:r>
              <a:rPr lang="de-AT" sz="2000" dirty="0">
                <a:solidFill>
                  <a:schemeClr val="tx1"/>
                </a:solidFill>
              </a:rPr>
              <a:t> </a:t>
            </a:r>
            <a:r>
              <a:rPr lang="de-AT" sz="2000" dirty="0" err="1">
                <a:solidFill>
                  <a:schemeClr val="tx1"/>
                </a:solidFill>
              </a:rPr>
              <a:t>related</a:t>
            </a:r>
            <a:r>
              <a:rPr lang="de-AT" sz="2000" dirty="0">
                <a:solidFill>
                  <a:schemeClr val="tx1"/>
                </a:solidFill>
              </a:rPr>
              <a:t>.</a:t>
            </a:r>
            <a:endParaRPr lang="de-AT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CBAA1AD-0CFD-4DD7-9D07-AD5AE6F59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95" y="1916832"/>
            <a:ext cx="8229600" cy="3994868"/>
          </a:xfrm>
        </p:spPr>
        <p:txBody>
          <a:bodyPr/>
          <a:lstStyle/>
          <a:p>
            <a:r>
              <a:rPr lang="de-AT" sz="2000" b="1" dirty="0"/>
              <a:t>Ohne Rhythmus keine Musik / </a:t>
            </a:r>
            <a:r>
              <a:rPr lang="de-AT" sz="2000" dirty="0" err="1"/>
              <a:t>No</a:t>
            </a:r>
            <a:r>
              <a:rPr lang="de-AT" sz="2000" dirty="0"/>
              <a:t> </a:t>
            </a:r>
            <a:r>
              <a:rPr lang="de-AT" sz="2000" dirty="0" err="1"/>
              <a:t>rhythm</a:t>
            </a:r>
            <a:r>
              <a:rPr lang="de-AT" sz="2000" dirty="0"/>
              <a:t> </a:t>
            </a:r>
            <a:r>
              <a:rPr lang="de-AT" sz="2000" dirty="0" err="1"/>
              <a:t>no</a:t>
            </a:r>
            <a:r>
              <a:rPr lang="de-AT" sz="2000" dirty="0"/>
              <a:t> </a:t>
            </a:r>
            <a:r>
              <a:rPr lang="de-AT" sz="2000" dirty="0" err="1"/>
              <a:t>music</a:t>
            </a:r>
            <a:endParaRPr lang="de-AT" sz="2000" dirty="0"/>
          </a:p>
          <a:p>
            <a:endParaRPr lang="de-AT" dirty="0"/>
          </a:p>
          <a:p>
            <a:r>
              <a:rPr lang="de-AT" sz="2000" b="1" dirty="0"/>
              <a:t>Ohne Rhythmus kein CW / </a:t>
            </a:r>
            <a:r>
              <a:rPr lang="de-AT" sz="2000" dirty="0" err="1"/>
              <a:t>No</a:t>
            </a:r>
            <a:r>
              <a:rPr lang="de-AT" sz="2000" dirty="0"/>
              <a:t> </a:t>
            </a:r>
            <a:r>
              <a:rPr lang="de-AT" sz="2000" dirty="0" err="1"/>
              <a:t>rhythm</a:t>
            </a:r>
            <a:r>
              <a:rPr lang="de-AT" sz="2000" dirty="0"/>
              <a:t> </a:t>
            </a:r>
            <a:r>
              <a:rPr lang="de-AT" sz="2000" dirty="0" err="1"/>
              <a:t>no</a:t>
            </a:r>
            <a:r>
              <a:rPr lang="de-AT" sz="2000" dirty="0"/>
              <a:t> Morse</a:t>
            </a:r>
          </a:p>
          <a:p>
            <a:pPr marL="0" indent="0">
              <a:buNone/>
            </a:pPr>
            <a:r>
              <a:rPr lang="de-AT" sz="2000" b="1" dirty="0"/>
              <a:t>   </a:t>
            </a:r>
          </a:p>
          <a:p>
            <a:r>
              <a:rPr lang="de-AT" sz="2000" b="1" dirty="0"/>
              <a:t>CW-Zeichen sind kleine Motive und als Ganzes zu hören / </a:t>
            </a:r>
            <a:r>
              <a:rPr lang="de-AT" sz="2000" dirty="0"/>
              <a:t>Morse </a:t>
            </a:r>
            <a:r>
              <a:rPr lang="de-AT" sz="2000" dirty="0" err="1"/>
              <a:t>characters</a:t>
            </a:r>
            <a:r>
              <a:rPr lang="de-AT" sz="2000" dirty="0"/>
              <a:t> </a:t>
            </a:r>
            <a:r>
              <a:rPr lang="de-AT" sz="2000" dirty="0" err="1"/>
              <a:t>are</a:t>
            </a:r>
            <a:r>
              <a:rPr lang="de-AT" sz="2000" dirty="0"/>
              <a:t> just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notes</a:t>
            </a:r>
            <a:r>
              <a:rPr lang="de-AT" sz="2000" dirty="0"/>
              <a:t>, </a:t>
            </a:r>
            <a:r>
              <a:rPr lang="de-AT" sz="2000" dirty="0" err="1"/>
              <a:t>you</a:t>
            </a:r>
            <a:r>
              <a:rPr lang="de-AT" sz="2000" dirty="0"/>
              <a:t> </a:t>
            </a:r>
            <a:r>
              <a:rPr lang="de-AT" sz="2000" dirty="0" err="1"/>
              <a:t>need</a:t>
            </a:r>
            <a:r>
              <a:rPr lang="de-AT" sz="2000" dirty="0"/>
              <a:t>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dirty="0" err="1"/>
              <a:t>hear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whole</a:t>
            </a:r>
            <a:r>
              <a:rPr lang="de-AT" sz="2000" dirty="0"/>
              <a:t> </a:t>
            </a:r>
            <a:r>
              <a:rPr lang="de-AT" sz="2000" dirty="0" err="1"/>
              <a:t>movement</a:t>
            </a:r>
            <a:r>
              <a:rPr lang="de-AT" sz="2000" dirty="0"/>
              <a:t>.</a:t>
            </a:r>
          </a:p>
          <a:p>
            <a:endParaRPr lang="de-AT" sz="2000" b="1" dirty="0"/>
          </a:p>
          <a:p>
            <a:r>
              <a:rPr lang="de-AT" sz="2000" b="1" dirty="0"/>
              <a:t>Beethoven:                           V:</a:t>
            </a:r>
          </a:p>
          <a:p>
            <a:endParaRPr lang="de-AT" sz="2000" b="1" dirty="0"/>
          </a:p>
          <a:p>
            <a:endParaRPr lang="de-AT" sz="2000" b="1" dirty="0"/>
          </a:p>
          <a:p>
            <a:pPr marL="0" indent="0">
              <a:buNone/>
            </a:pPr>
            <a:r>
              <a:rPr lang="de-AT" sz="2000" b="1" dirty="0"/>
              <a:t>    </a:t>
            </a:r>
          </a:p>
          <a:p>
            <a:pPr marL="0" indent="0">
              <a:buNone/>
            </a:pPr>
            <a:r>
              <a:rPr lang="de-AT" sz="2000" b="1" dirty="0"/>
              <a:t>     </a:t>
            </a:r>
          </a:p>
          <a:p>
            <a:pPr marL="0" indent="0">
              <a:buNone/>
            </a:pPr>
            <a:r>
              <a:rPr lang="de-AT" sz="2000" b="1" dirty="0"/>
              <a:t>	</a:t>
            </a:r>
          </a:p>
          <a:p>
            <a:pPr marL="0" indent="0">
              <a:buNone/>
            </a:pPr>
            <a:endParaRPr lang="de-AT" sz="20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E2D67AA5-23F2-486A-8465-640AB65C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  <p:pic>
        <p:nvPicPr>
          <p:cNvPr id="5" name="Beethoven ">
            <a:hlinkClick r:id="" action="ppaction://media"/>
            <a:extLst>
              <a:ext uri="{FF2B5EF4-FFF2-40B4-BE49-F238E27FC236}">
                <a16:creationId xmlns="" xmlns:a16="http://schemas.microsoft.com/office/drawing/2014/main" id="{D96EDBC1-053C-4FE9-925D-9413A3834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3529" y="4841838"/>
            <a:ext cx="609600" cy="609600"/>
          </a:xfrm>
          <a:prstGeom prst="rect">
            <a:avLst/>
          </a:prstGeom>
        </p:spPr>
      </p:pic>
      <p:pic>
        <p:nvPicPr>
          <p:cNvPr id="6" name="VVV">
            <a:hlinkClick r:id="" action="ppaction://media"/>
            <a:extLst>
              <a:ext uri="{FF2B5EF4-FFF2-40B4-BE49-F238E27FC236}">
                <a16:creationId xmlns="" xmlns:a16="http://schemas.microsoft.com/office/drawing/2014/main" id="{DC653AF9-3A7D-461D-8A7F-D06A9C0EFF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4841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138436"/>
          </a:xfrm>
        </p:spPr>
        <p:txBody>
          <a:bodyPr>
            <a:normAutofit/>
          </a:bodyPr>
          <a:lstStyle/>
          <a:p>
            <a:r>
              <a:rPr lang="de-AT" dirty="0"/>
              <a:t>Zeit für Eure Fragen …</a:t>
            </a:r>
            <a:br>
              <a:rPr lang="de-AT" dirty="0"/>
            </a:br>
            <a:r>
              <a:rPr lang="de-AT" dirty="0">
                <a:solidFill>
                  <a:schemeClr val="tx1"/>
                </a:solidFill>
              </a:rPr>
              <a:t>Any </a:t>
            </a:r>
            <a:r>
              <a:rPr lang="de-AT" dirty="0" err="1">
                <a:solidFill>
                  <a:schemeClr val="tx1"/>
                </a:solidFill>
              </a:rPr>
              <a:t>questions</a:t>
            </a:r>
            <a:r>
              <a:rPr lang="de-AT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7200" y="980728"/>
            <a:ext cx="8435280" cy="5688632"/>
          </a:xfrm>
        </p:spPr>
        <p:txBody>
          <a:bodyPr/>
          <a:lstStyle/>
          <a:p>
            <a:endParaRPr lang="de-AT" dirty="0"/>
          </a:p>
          <a:p>
            <a:pPr marL="0" indent="0">
              <a:buNone/>
            </a:pPr>
            <a:r>
              <a:rPr lang="de-AT" dirty="0"/>
              <a:t/>
            </a:r>
            <a:br>
              <a:rPr lang="de-AT" dirty="0"/>
            </a:br>
            <a:r>
              <a:rPr lang="de-AT" sz="1400" dirty="0"/>
              <a:t> </a:t>
            </a:r>
            <a:endParaRPr lang="de-AT" sz="4000" dirty="0"/>
          </a:p>
          <a:p>
            <a:pPr marL="457200" lvl="1" indent="0">
              <a:buNone/>
            </a:pP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5F4BF-5AAF-4411-997D-2B1D0E71ECA7}" type="slidenum">
              <a:rPr lang="en-GB" altLang="en-US" smtClean="0"/>
              <a:pPr>
                <a:defRPr/>
              </a:pPr>
              <a:t>70</a:t>
            </a:fld>
            <a:endParaRPr lang="en-GB" alt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829" y="2556646"/>
            <a:ext cx="6427528" cy="417765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D66DBEDB-17DF-4368-8415-5316F622B265}"/>
              </a:ext>
            </a:extLst>
          </p:cNvPr>
          <p:cNvSpPr txBox="1"/>
          <p:nvPr/>
        </p:nvSpPr>
        <p:spPr>
          <a:xfrm>
            <a:off x="1233032" y="1968487"/>
            <a:ext cx="6883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>
                <a:solidFill>
                  <a:schemeClr val="tx1"/>
                </a:solidFill>
              </a:rPr>
              <a:t>Matthew Pullan OE6FEG / M0FEU</a:t>
            </a:r>
          </a:p>
        </p:txBody>
      </p:sp>
    </p:spTree>
    <p:extLst>
      <p:ext uri="{BB962C8B-B14F-4D97-AF65-F5344CB8AC3E}">
        <p14:creationId xmlns:p14="http://schemas.microsoft.com/office/powerpoint/2010/main" val="698784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592" y="188641"/>
            <a:ext cx="8928992" cy="936104"/>
          </a:xfrm>
        </p:spPr>
        <p:txBody>
          <a:bodyPr>
            <a:normAutofit/>
          </a:bodyPr>
          <a:lstStyle/>
          <a:p>
            <a:r>
              <a:rPr lang="de-AT" sz="2400" dirty="0"/>
              <a:t>Was braucht man </a:t>
            </a:r>
            <a:r>
              <a:rPr lang="de-AT" sz="2400" dirty="0" err="1"/>
              <a:t>für´s</a:t>
            </a:r>
            <a:r>
              <a:rPr lang="de-AT" sz="2400" dirty="0"/>
              <a:t> Erlernen der Telegrafie?</a:t>
            </a:r>
            <a:br>
              <a:rPr lang="de-AT" sz="2400" dirty="0"/>
            </a:br>
            <a:r>
              <a:rPr lang="de-AT" sz="2400" b="0" dirty="0" err="1">
                <a:solidFill>
                  <a:schemeClr val="tx1"/>
                </a:solidFill>
              </a:rPr>
              <a:t>What</a:t>
            </a:r>
            <a:r>
              <a:rPr lang="de-AT" sz="2400" b="0" dirty="0">
                <a:solidFill>
                  <a:schemeClr val="tx1"/>
                </a:solidFill>
              </a:rPr>
              <a:t> </a:t>
            </a:r>
            <a:r>
              <a:rPr lang="de-AT" sz="2400" b="0" dirty="0" err="1">
                <a:solidFill>
                  <a:schemeClr val="tx1"/>
                </a:solidFill>
              </a:rPr>
              <a:t>does</a:t>
            </a:r>
            <a:r>
              <a:rPr lang="de-AT" sz="2400" b="0" dirty="0">
                <a:solidFill>
                  <a:schemeClr val="tx1"/>
                </a:solidFill>
              </a:rPr>
              <a:t> </a:t>
            </a:r>
            <a:r>
              <a:rPr lang="de-AT" sz="2400" b="0" dirty="0" err="1">
                <a:solidFill>
                  <a:schemeClr val="tx1"/>
                </a:solidFill>
              </a:rPr>
              <a:t>one</a:t>
            </a:r>
            <a:r>
              <a:rPr lang="de-AT" sz="2400" b="0" dirty="0">
                <a:solidFill>
                  <a:schemeClr val="tx1"/>
                </a:solidFill>
              </a:rPr>
              <a:t> </a:t>
            </a:r>
            <a:r>
              <a:rPr lang="de-AT" sz="2400" b="0" dirty="0" err="1">
                <a:solidFill>
                  <a:schemeClr val="tx1"/>
                </a:solidFill>
              </a:rPr>
              <a:t>need</a:t>
            </a:r>
            <a:r>
              <a:rPr lang="de-AT" sz="2400" b="0" dirty="0">
                <a:solidFill>
                  <a:schemeClr val="tx1"/>
                </a:solidFill>
              </a:rPr>
              <a:t> </a:t>
            </a:r>
            <a:r>
              <a:rPr lang="de-AT" sz="2400" b="0" dirty="0" err="1">
                <a:solidFill>
                  <a:schemeClr val="tx1"/>
                </a:solidFill>
              </a:rPr>
              <a:t>to</a:t>
            </a:r>
            <a:r>
              <a:rPr lang="de-AT" sz="2400" b="0" dirty="0">
                <a:solidFill>
                  <a:schemeClr val="tx1"/>
                </a:solidFill>
              </a:rPr>
              <a:t> </a:t>
            </a:r>
            <a:r>
              <a:rPr lang="de-AT" sz="2400" b="0" dirty="0" err="1">
                <a:solidFill>
                  <a:schemeClr val="tx1"/>
                </a:solidFill>
              </a:rPr>
              <a:t>learn</a:t>
            </a:r>
            <a:r>
              <a:rPr lang="de-AT" sz="2400" b="0" dirty="0">
                <a:solidFill>
                  <a:schemeClr val="tx1"/>
                </a:solidFill>
              </a:rPr>
              <a:t> Morse </a:t>
            </a:r>
            <a:r>
              <a:rPr lang="de-AT" sz="2400" b="0" dirty="0" err="1">
                <a:solidFill>
                  <a:schemeClr val="tx1"/>
                </a:solidFill>
              </a:rPr>
              <a:t>code</a:t>
            </a:r>
            <a:r>
              <a:rPr lang="de-AT" sz="2400" b="0" dirty="0">
                <a:solidFill>
                  <a:schemeClr val="tx1"/>
                </a:solidFill>
              </a:rPr>
              <a:t>?</a:t>
            </a:r>
            <a:endParaRPr lang="de-AT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492896"/>
            <a:ext cx="8229600" cy="3816425"/>
          </a:xfrm>
        </p:spPr>
        <p:txBody>
          <a:bodyPr/>
          <a:lstStyle/>
          <a:p>
            <a:r>
              <a:rPr lang="de-AT" b="1" dirty="0"/>
              <a:t>Talent /</a:t>
            </a:r>
            <a:r>
              <a:rPr lang="de-AT" dirty="0" err="1"/>
              <a:t>Ability</a:t>
            </a:r>
            <a:endParaRPr lang="de-AT" dirty="0"/>
          </a:p>
          <a:p>
            <a:endParaRPr lang="de-AT" b="1" dirty="0"/>
          </a:p>
          <a:p>
            <a:r>
              <a:rPr lang="de-AT" b="1" dirty="0"/>
              <a:t>Wille / </a:t>
            </a:r>
            <a:r>
              <a:rPr lang="de-AT" dirty="0"/>
              <a:t>Will power</a:t>
            </a:r>
          </a:p>
          <a:p>
            <a:endParaRPr lang="de-AT" b="1" dirty="0"/>
          </a:p>
          <a:p>
            <a:r>
              <a:rPr lang="de-AT" b="1" dirty="0"/>
              <a:t>Zeit / </a:t>
            </a:r>
            <a:r>
              <a:rPr lang="de-AT" dirty="0"/>
              <a:t>Time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3584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F5935CA-0036-47B2-BFD2-342885E74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1282452"/>
          </a:xfrm>
        </p:spPr>
        <p:txBody>
          <a:bodyPr>
            <a:normAutofit fontScale="90000"/>
          </a:bodyPr>
          <a:lstStyle/>
          <a:p>
            <a:r>
              <a:rPr lang="de-AT" dirty="0"/>
              <a:t>Aufnahmeprüfung, Rudolf Grötsch</a:t>
            </a:r>
            <a:br>
              <a:rPr lang="de-AT" dirty="0"/>
            </a:br>
            <a:r>
              <a:rPr lang="de-AT" dirty="0" err="1">
                <a:solidFill>
                  <a:schemeClr val="tx1"/>
                </a:solidFill>
              </a:rPr>
              <a:t>Entrace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examination</a:t>
            </a:r>
            <a:r>
              <a:rPr lang="de-AT" dirty="0">
                <a:solidFill>
                  <a:schemeClr val="tx1"/>
                </a:solidFill>
              </a:rPr>
              <a:t>, Rudolf Grötsch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4FAE1AF-D089-40A1-AA95-31979A6C8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  <a:p>
            <a:endParaRPr lang="de-AT" dirty="0"/>
          </a:p>
          <a:p>
            <a:r>
              <a:rPr lang="de-AT" b="1" dirty="0"/>
              <a:t>MM 100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BA74C59B-271C-41E0-9359-009BCE27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A1687-5756-4427-8388-47D3499A66D3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D7E39C68-6022-456D-B8DE-9613C0D02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209151"/>
            <a:ext cx="6020640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26026"/>
      </p:ext>
    </p:extLst>
  </p:cSld>
  <p:clrMapOvr>
    <a:masterClrMapping/>
  </p:clrMapOvr>
</p:sld>
</file>

<file path=ppt/theme/theme1.xml><?xml version="1.0" encoding="utf-8"?>
<a:theme xmlns:a="http://schemas.openxmlformats.org/drawingml/2006/main" name="1_PPT Template_NEW">
  <a:themeElements>
    <a:clrScheme name="Sesar">
      <a:dk1>
        <a:srgbClr val="00386C"/>
      </a:dk1>
      <a:lt1>
        <a:srgbClr val="FFFFFF"/>
      </a:lt1>
      <a:dk2>
        <a:srgbClr val="777877"/>
      </a:dk2>
      <a:lt2>
        <a:srgbClr val="FFFFFE"/>
      </a:lt2>
      <a:accent1>
        <a:srgbClr val="C0C1BF"/>
      </a:accent1>
      <a:accent2>
        <a:srgbClr val="F4F9D5"/>
      </a:accent2>
      <a:accent3>
        <a:srgbClr val="004380"/>
      </a:accent3>
      <a:accent4>
        <a:srgbClr val="B2DAFF"/>
      </a:accent4>
      <a:accent5>
        <a:srgbClr val="FFC000"/>
      </a:accent5>
      <a:accent6>
        <a:srgbClr val="7F7F7F"/>
      </a:accent6>
      <a:hlink>
        <a:srgbClr val="0B1A2E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 xmlns="718dc19e-2550-4b2d-a0e2-b25024851a62">false</Public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D6DA5CAEA70842B2999B9B02F2DDD9" ma:contentTypeVersion="3" ma:contentTypeDescription="Create a new document." ma:contentTypeScope="" ma:versionID="5837b560bd977d4eecf1f9f89324468c">
  <xsd:schema xmlns:xsd="http://www.w3.org/2001/XMLSchema" xmlns:p="http://schemas.microsoft.com/office/2006/metadata/properties" xmlns:ns2="718dc19e-2550-4b2d-a0e2-b25024851a62" targetNamespace="http://schemas.microsoft.com/office/2006/metadata/properties" ma:root="true" ma:fieldsID="8cd74f07c4893cde7447b15825dcd78b" ns2:_="">
    <xsd:import namespace="718dc19e-2550-4b2d-a0e2-b25024851a62"/>
    <xsd:element name="properties">
      <xsd:complexType>
        <xsd:sequence>
          <xsd:element name="documentManagement">
            <xsd:complexType>
              <xsd:all>
                <xsd:element ref="ns2:Public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718dc19e-2550-4b2d-a0e2-b25024851a62" elementFormDefault="qualified">
    <xsd:import namespace="http://schemas.microsoft.com/office/2006/documentManagement/types"/>
    <xsd:element name="Public" ma:index="8" nillable="true" ma:displayName="Public" ma:default="0" ma:internalName="Public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C44DC228-521D-4D5C-B908-A70E54512C6F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18dc19e-2550-4b2d-a0e2-b25024851a62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9F1118D-6144-4F1F-9AE8-EA35EC69A4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8dc19e-2550-4b2d-a0e2-b25024851a62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AB6E295-A770-402C-885D-17F86CA5C96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293E056-AC07-48B1-B402-708DB80EFAE8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1081</Words>
  <Application>Microsoft Office PowerPoint</Application>
  <PresentationFormat>Bildschirmpräsentation (4:3)</PresentationFormat>
  <Paragraphs>377</Paragraphs>
  <Slides>70</Slides>
  <Notes>1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70</vt:i4>
      </vt:variant>
    </vt:vector>
  </HeadingPairs>
  <TitlesOfParts>
    <vt:vector size="77" baseType="lpstr">
      <vt:lpstr>ＭＳ Ｐゴシック</vt:lpstr>
      <vt:lpstr>Arial</vt:lpstr>
      <vt:lpstr>Calibri</vt:lpstr>
      <vt:lpstr>Verdana</vt:lpstr>
      <vt:lpstr>Wingdings</vt:lpstr>
      <vt:lpstr>1_PPT Template_NEW</vt:lpstr>
      <vt:lpstr>1_Default Design</vt:lpstr>
      <vt:lpstr> Referat CW CW-Schule Graz: „Moderne Didaktik für´s Erlernen der Telegrafie“  „Modern Approaches to Learning Morse Code“   Vortrag HamRadio 2017, Friedrichshafen OE6RDD, VHSC 423, MMag. Gerhard Ranftl (Deutsch) OE6FEG/M0FEU, HSC 1954,  Matthew Pullan (Englisch)</vt:lpstr>
      <vt:lpstr>Geschichte / History</vt:lpstr>
      <vt:lpstr>CW-Schule Graz Team</vt:lpstr>
      <vt:lpstr>PowerPoint-Präsentation</vt:lpstr>
      <vt:lpstr>http://oe6.oevsv.at/home/</vt:lpstr>
      <vt:lpstr>http://oe6.oevsv.at/aktivitaeten/cwschule/index.html</vt:lpstr>
      <vt:lpstr>Morsetelegrafie und Musik sind sehr verwandt. Morse telegraphy and music are closely related.</vt:lpstr>
      <vt:lpstr>Was braucht man für´s Erlernen der Telegrafie? What does one need to learn Morse code?</vt:lpstr>
      <vt:lpstr>Aufnahmeprüfung, Rudolf Grötsch Entrace examination, Rudolf Grötsch</vt:lpstr>
      <vt:lpstr>Welche Morsetaste? Which Morse Key?</vt:lpstr>
      <vt:lpstr>Software</vt:lpstr>
      <vt:lpstr>Methode / Methods</vt:lpstr>
      <vt:lpstr>Einstellungen Settings</vt:lpstr>
      <vt:lpstr>Download für Just Learn Morse Code</vt:lpstr>
      <vt:lpstr>CW-Kurs mit Lehrer / CW course with teacher  Englisch</vt:lpstr>
      <vt:lpstr>Wie soll der Unterricht sein? What should the lessons be like?</vt:lpstr>
      <vt:lpstr>Wann mit dem Geben beginnen? When do we start sending?</vt:lpstr>
      <vt:lpstr>1. Unterricht für Anfänger 1. A Beginners Lesson</vt:lpstr>
      <vt:lpstr>Anfänger – Gruppe A Group of Beginners</vt:lpstr>
      <vt:lpstr>Übungsplan für zu Hause Exercise Plan for at Home</vt:lpstr>
      <vt:lpstr>Morsezeichen singen Singing the Morse Characters</vt:lpstr>
      <vt:lpstr>1. Unterrichtsstunde für Anfänger 1. One Hour Lesson for Beginners</vt:lpstr>
      <vt:lpstr>1. Unterrichtsstunde für Anfänger 1. One Hour Lesson for Beginners</vt:lpstr>
      <vt:lpstr>1. Unterrichtsstunde für Anfänger 1. One Hour Lesson for Beginners</vt:lpstr>
      <vt:lpstr>1. Unterrichtsstunde für Anfänger 1. One Hour Lesson for Beginners</vt:lpstr>
      <vt:lpstr>1. Unterrichtsstunde für Anfänger 1. One Hour Lesson for Beginners</vt:lpstr>
      <vt:lpstr>1. Unterrichtsstunde für Anfänger 1. One Hour Lesson for Beginners</vt:lpstr>
      <vt:lpstr>1. Unterrichtsstunde für Anfänger 1. One Hour Lesson for Beginners</vt:lpstr>
      <vt:lpstr>PowerPoint-Präsentation</vt:lpstr>
      <vt:lpstr>Lektion 3  3 Characters</vt:lpstr>
      <vt:lpstr>Repeat</vt:lpstr>
      <vt:lpstr>PowerPoint-Präsentation</vt:lpstr>
      <vt:lpstr>PowerPoint-Präsentation</vt:lpstr>
      <vt:lpstr>2. Unterrichtsstunde 2. One Hour Lesson Plan</vt:lpstr>
      <vt:lpstr>2. Unterrichtsstunde 2. One Hour Lesson Plan</vt:lpstr>
      <vt:lpstr>Erahnen / andeuten Foreshadowing</vt:lpstr>
      <vt:lpstr>Ab Lektion 5 kommen die Abkürzungen After 5 Characters come the Abbreviations</vt:lpstr>
      <vt:lpstr>Abkürzungen für zu Hause Practicing Abbreviations at Home</vt:lpstr>
      <vt:lpstr>Gruppe aufteilen Splitting the Groups</vt:lpstr>
      <vt:lpstr>Ab Lektion 42 werden die Abstände verkleinert After 42 characters the gaps are reduced</vt:lpstr>
      <vt:lpstr>Ab 8/15 keine 5er Gruppen No more groups of 5 after 8/15</vt:lpstr>
      <vt:lpstr>Prüfungstempo 12/15 Examination Speed 12/15</vt:lpstr>
      <vt:lpstr>8/15</vt:lpstr>
      <vt:lpstr>QSO Vorbereitung Preparing for a QSO</vt:lpstr>
      <vt:lpstr>QSO auf der UNI</vt:lpstr>
      <vt:lpstr>QRS NET Graz OE6GUG Günter</vt:lpstr>
      <vt:lpstr>Man kann sehr früh als Sota Jäger beginnen (QRS) You can start early on as a Sota Chaser / (QRS)</vt:lpstr>
      <vt:lpstr>Sota Jäger Sota Chaser</vt:lpstr>
      <vt:lpstr>Sota QSO</vt:lpstr>
      <vt:lpstr>Sota Aktivator / Pile Up</vt:lpstr>
      <vt:lpstr>Pile Up</vt:lpstr>
      <vt:lpstr>Sota Vorbereitung / Sota Preparation</vt:lpstr>
      <vt:lpstr>Sota OE/ST-299 Fürststand KX2, 10 Watts, Fuchs ant</vt:lpstr>
      <vt:lpstr>Contestvorbereitung Contest Preparation</vt:lpstr>
      <vt:lpstr>Contestvorbereitung Contest Preparation</vt:lpstr>
      <vt:lpstr>OE6XUG stn UNI Graz</vt:lpstr>
      <vt:lpstr>N1MM+</vt:lpstr>
      <vt:lpstr>PowerPoint-Präsentation</vt:lpstr>
      <vt:lpstr>Kursdauer / Course Duration</vt:lpstr>
      <vt:lpstr>Prüfung / Teilnahmebestätigung Examination / Certificate of Participation</vt:lpstr>
      <vt:lpstr>Prüfungsfächer/Examination Requirements</vt:lpstr>
      <vt:lpstr>Ergänzungsfächer Complementary Activities</vt:lpstr>
      <vt:lpstr>We Have Plans!</vt:lpstr>
      <vt:lpstr>MCW Modulated CW, F2A 144.550 MHz</vt:lpstr>
      <vt:lpstr>ICW</vt:lpstr>
      <vt:lpstr>Fernunterricht via ICW / Distance learning via ICW </vt:lpstr>
      <vt:lpstr>DL2LE, Dieter</vt:lpstr>
      <vt:lpstr>DL2LE, Dieter</vt:lpstr>
      <vt:lpstr>Wunsch / Wish List</vt:lpstr>
      <vt:lpstr>Zeit für Eure Fragen … Any questions?</vt:lpstr>
    </vt:vector>
  </TitlesOfParts>
  <Company>European Commission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PROGRAMME UPDATE</dc:title>
  <dc:creator>Benoit.Fonck@sesarju.eu</dc:creator>
  <cp:lastModifiedBy>PPK</cp:lastModifiedBy>
  <cp:revision>1213</cp:revision>
  <cp:lastPrinted>2015-10-27T09:53:57Z</cp:lastPrinted>
  <dcterms:created xsi:type="dcterms:W3CDTF">2011-10-28T10:25:18Z</dcterms:created>
  <dcterms:modified xsi:type="dcterms:W3CDTF">2017-08-17T17:23:24Z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